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Corbel"/>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bel-bold.fntdata"/><Relationship Id="rId23" Type="http://schemas.openxmlformats.org/officeDocument/2006/relationships/font" Target="fonts/Corbel-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boldItalic.fntdata"/><Relationship Id="rId25" Type="http://schemas.openxmlformats.org/officeDocument/2006/relationships/font" Target="fonts/Corbel-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7501b04a2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7501b04a27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6d11c7dd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76d11c7dde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6d11c7dd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76d11c7dde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9fabbed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e9fabbed9a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9fabbed9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e9fabbed9a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501b04a27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7501b04a27_0_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501b04a27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7501b04a27_1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76d11c7dd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76d11c7dde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7501b04a27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7501b04a27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7501b04a2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7501b04a27_0_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6d11c7dd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76d11c7dde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6d11c7d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76d11c7dde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7501b04a2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7501b04a27_0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501b04a27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27501b04a27_1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e9fabbed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e9fabbed9a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6d11c7dd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76d11c7dde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501b04a2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7501b04a27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5132" y="1544259"/>
            <a:ext cx="9146700" cy="1371600"/>
          </a:xfrm>
          <a:prstGeom prst="rect">
            <a:avLst/>
          </a:pr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624893" y="1656659"/>
            <a:ext cx="7886700" cy="1257300"/>
          </a:xfrm>
          <a:prstGeom prst="rect">
            <a:avLst/>
          </a:prstGeom>
          <a:noFill/>
          <a:ln>
            <a:noFill/>
          </a:ln>
        </p:spPr>
        <p:txBody>
          <a:bodyPr anchorCtr="0" anchor="ctr" bIns="34275" lIns="68575" spcFirstLastPara="1" rIns="68575" wrap="square" tIns="34275">
            <a:normAutofit/>
          </a:bodyPr>
          <a:lstStyle>
            <a:lvl1pPr lvl="0" rtl="0" algn="ctr">
              <a:lnSpc>
                <a:spcPct val="80000"/>
              </a:lnSpc>
              <a:spcBef>
                <a:spcPts val="0"/>
              </a:spcBef>
              <a:spcAft>
                <a:spcPts val="0"/>
              </a:spcAft>
              <a:buClr>
                <a:schemeClr val="lt1"/>
              </a:buClr>
              <a:buSzPts val="4500"/>
              <a:buFont typeface="Corbel"/>
              <a:buNone/>
              <a:defRPr b="0" sz="4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1" type="body"/>
          </p:nvPr>
        </p:nvSpPr>
        <p:spPr>
          <a:xfrm>
            <a:off x="624893" y="3007750"/>
            <a:ext cx="7886700" cy="8808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900"/>
              </a:spcBef>
              <a:spcAft>
                <a:spcPts val="0"/>
              </a:spcAft>
              <a:buSzPts val="1500"/>
              <a:buNone/>
              <a:defRPr sz="1500">
                <a:solidFill>
                  <a:schemeClr val="dk2"/>
                </a:solidFill>
              </a:defRPr>
            </a:lvl1pPr>
            <a:lvl2pPr indent="-228600" lvl="1" marL="914400" rtl="0" algn="l">
              <a:lnSpc>
                <a:spcPct val="90000"/>
              </a:lnSpc>
              <a:spcBef>
                <a:spcPts val="200"/>
              </a:spcBef>
              <a:spcAft>
                <a:spcPts val="0"/>
              </a:spcAft>
              <a:buSzPts val="1400"/>
              <a:buNone/>
              <a:defRPr sz="1400">
                <a:solidFill>
                  <a:srgbClr val="8C8C8C"/>
                </a:solidFill>
              </a:defRPr>
            </a:lvl2pPr>
            <a:lvl3pPr indent="-228600" lvl="2" marL="1371600" rtl="0" algn="l">
              <a:lnSpc>
                <a:spcPct val="90000"/>
              </a:lnSpc>
              <a:spcBef>
                <a:spcPts val="300"/>
              </a:spcBef>
              <a:spcAft>
                <a:spcPts val="0"/>
              </a:spcAft>
              <a:buSzPts val="1200"/>
              <a:buNone/>
              <a:defRPr sz="1200">
                <a:solidFill>
                  <a:srgbClr val="8C8C8C"/>
                </a:solidFill>
              </a:defRPr>
            </a:lvl3pPr>
            <a:lvl4pPr indent="-228600" lvl="3" marL="1828800" rtl="0" algn="l">
              <a:lnSpc>
                <a:spcPct val="90000"/>
              </a:lnSpc>
              <a:spcBef>
                <a:spcPts val="300"/>
              </a:spcBef>
              <a:spcAft>
                <a:spcPts val="0"/>
              </a:spcAft>
              <a:buSzPts val="1100"/>
              <a:buNone/>
              <a:defRPr sz="1100">
                <a:solidFill>
                  <a:srgbClr val="8C8C8C"/>
                </a:solidFill>
              </a:defRPr>
            </a:lvl4pPr>
            <a:lvl5pPr indent="-228600" lvl="4" marL="2286000" rtl="0" algn="l">
              <a:lnSpc>
                <a:spcPct val="90000"/>
              </a:lnSpc>
              <a:spcBef>
                <a:spcPts val="300"/>
              </a:spcBef>
              <a:spcAft>
                <a:spcPts val="0"/>
              </a:spcAft>
              <a:buSzPts val="1100"/>
              <a:buNone/>
              <a:defRPr sz="1100">
                <a:solidFill>
                  <a:srgbClr val="8C8C8C"/>
                </a:solidFill>
              </a:defRPr>
            </a:lvl5pPr>
            <a:lvl6pPr indent="-228600" lvl="5" marL="2743200" rtl="0" algn="l">
              <a:lnSpc>
                <a:spcPct val="90000"/>
              </a:lnSpc>
              <a:spcBef>
                <a:spcPts val="300"/>
              </a:spcBef>
              <a:spcAft>
                <a:spcPts val="0"/>
              </a:spcAft>
              <a:buSzPts val="1100"/>
              <a:buNone/>
              <a:defRPr sz="1100">
                <a:solidFill>
                  <a:srgbClr val="8C8C8C"/>
                </a:solidFill>
              </a:defRPr>
            </a:lvl6pPr>
            <a:lvl7pPr indent="-228600" lvl="6" marL="3200400" rtl="0" algn="l">
              <a:lnSpc>
                <a:spcPct val="90000"/>
              </a:lnSpc>
              <a:spcBef>
                <a:spcPts val="300"/>
              </a:spcBef>
              <a:spcAft>
                <a:spcPts val="0"/>
              </a:spcAft>
              <a:buSzPts val="1100"/>
              <a:buNone/>
              <a:defRPr sz="1100">
                <a:solidFill>
                  <a:srgbClr val="8C8C8C"/>
                </a:solidFill>
              </a:defRPr>
            </a:lvl7pPr>
            <a:lvl8pPr indent="-228600" lvl="7" marL="3657600" rtl="0" algn="l">
              <a:lnSpc>
                <a:spcPct val="90000"/>
              </a:lnSpc>
              <a:spcBef>
                <a:spcPts val="300"/>
              </a:spcBef>
              <a:spcAft>
                <a:spcPts val="0"/>
              </a:spcAft>
              <a:buSzPts val="1100"/>
              <a:buNone/>
              <a:defRPr sz="1100">
                <a:solidFill>
                  <a:srgbClr val="8C8C8C"/>
                </a:solidFill>
              </a:defRPr>
            </a:lvl8pPr>
            <a:lvl9pPr indent="-228600" lvl="8" marL="4114800" rtl="0" algn="l">
              <a:lnSpc>
                <a:spcPct val="90000"/>
              </a:lnSpc>
              <a:spcBef>
                <a:spcPts val="300"/>
              </a:spcBef>
              <a:spcAft>
                <a:spcPts val="300"/>
              </a:spcAft>
              <a:buSzPts val="1100"/>
              <a:buNone/>
              <a:defRPr sz="1100">
                <a:solidFill>
                  <a:srgbClr val="8C8C8C"/>
                </a:solidFill>
              </a:defRPr>
            </a:lvl9pPr>
          </a:lstStyle>
          <a:p/>
        </p:txBody>
      </p:sp>
      <p:sp>
        <p:nvSpPr>
          <p:cNvPr id="54" name="Google Shape;54;p13"/>
          <p:cNvSpPr txBox="1"/>
          <p:nvPr>
            <p:ph idx="10" type="dt"/>
          </p:nvPr>
        </p:nvSpPr>
        <p:spPr>
          <a:xfrm>
            <a:off x="901700" y="4817140"/>
            <a:ext cx="2250600" cy="273900"/>
          </a:xfrm>
          <a:prstGeom prst="rect">
            <a:avLst/>
          </a:prstGeom>
          <a:noFill/>
          <a:ln>
            <a:noFill/>
          </a:ln>
        </p:spPr>
        <p:txBody>
          <a:bodyPr anchorCtr="0" anchor="ctr" bIns="34275" lIns="68575" spcFirstLastPara="1" rIns="34275" wrap="square" tIns="34275">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1" type="ftr"/>
          </p:nvPr>
        </p:nvSpPr>
        <p:spPr>
          <a:xfrm>
            <a:off x="4197353" y="4817140"/>
            <a:ext cx="37833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2" type="sldNum"/>
          </p:nvPr>
        </p:nvSpPr>
        <p:spPr>
          <a:xfrm>
            <a:off x="7994196" y="4817140"/>
            <a:ext cx="709800" cy="273900"/>
          </a:xfrm>
          <a:prstGeom prst="rect">
            <a:avLst/>
          </a:prstGeom>
          <a:noFill/>
          <a:ln>
            <a:noFill/>
          </a:ln>
        </p:spPr>
        <p:txBody>
          <a:bodyPr anchorCtr="0" anchor="ctr" bIns="34275" lIns="34275" spcFirstLastPara="1" rIns="68575" wrap="square" tIns="34275">
            <a:normAutofit/>
          </a:bodyPr>
          <a:lstStyle>
            <a:lvl1pPr indent="0" lvl="0" marL="0" rtl="0" algn="l">
              <a:spcBef>
                <a:spcPts val="0"/>
              </a:spcBef>
              <a:buNone/>
              <a:defRPr b="0" i="0" sz="900" u="none" cap="none" strike="noStrike">
                <a:solidFill>
                  <a:schemeClr val="dk2"/>
                </a:solidFill>
                <a:latin typeface="Corbel"/>
                <a:ea typeface="Corbel"/>
                <a:cs typeface="Corbel"/>
                <a:sym typeface="Corbel"/>
              </a:defRPr>
            </a:lvl1pPr>
            <a:lvl2pPr indent="0" lvl="1" marL="0" rtl="0" algn="l">
              <a:spcBef>
                <a:spcPts val="0"/>
              </a:spcBef>
              <a:buNone/>
              <a:defRPr b="0" i="0" sz="900" u="none" cap="none" strike="noStrike">
                <a:solidFill>
                  <a:schemeClr val="dk2"/>
                </a:solidFill>
                <a:latin typeface="Corbel"/>
                <a:ea typeface="Corbel"/>
                <a:cs typeface="Corbel"/>
                <a:sym typeface="Corbel"/>
              </a:defRPr>
            </a:lvl2pPr>
            <a:lvl3pPr indent="0" lvl="2" marL="0" rtl="0" algn="l">
              <a:spcBef>
                <a:spcPts val="0"/>
              </a:spcBef>
              <a:buNone/>
              <a:defRPr b="0" i="0" sz="900" u="none" cap="none" strike="noStrike">
                <a:solidFill>
                  <a:schemeClr val="dk2"/>
                </a:solidFill>
                <a:latin typeface="Corbel"/>
                <a:ea typeface="Corbel"/>
                <a:cs typeface="Corbel"/>
                <a:sym typeface="Corbel"/>
              </a:defRPr>
            </a:lvl3pPr>
            <a:lvl4pPr indent="0" lvl="3" marL="0" rtl="0" algn="l">
              <a:spcBef>
                <a:spcPts val="0"/>
              </a:spcBef>
              <a:buNone/>
              <a:defRPr b="0" i="0" sz="900" u="none" cap="none" strike="noStrike">
                <a:solidFill>
                  <a:schemeClr val="dk2"/>
                </a:solidFill>
                <a:latin typeface="Corbel"/>
                <a:ea typeface="Corbel"/>
                <a:cs typeface="Corbel"/>
                <a:sym typeface="Corbel"/>
              </a:defRPr>
            </a:lvl4pPr>
            <a:lvl5pPr indent="0" lvl="4" marL="0" rtl="0" algn="l">
              <a:spcBef>
                <a:spcPts val="0"/>
              </a:spcBef>
              <a:buNone/>
              <a:defRPr b="0" i="0" sz="900" u="none" cap="none" strike="noStrike">
                <a:solidFill>
                  <a:schemeClr val="dk2"/>
                </a:solidFill>
                <a:latin typeface="Corbel"/>
                <a:ea typeface="Corbel"/>
                <a:cs typeface="Corbel"/>
                <a:sym typeface="Corbel"/>
              </a:defRPr>
            </a:lvl5pPr>
            <a:lvl6pPr indent="0" lvl="5" marL="0" rtl="0" algn="l">
              <a:spcBef>
                <a:spcPts val="0"/>
              </a:spcBef>
              <a:buNone/>
              <a:defRPr b="0" i="0" sz="900" u="none" cap="none" strike="noStrike">
                <a:solidFill>
                  <a:schemeClr val="dk2"/>
                </a:solidFill>
                <a:latin typeface="Corbel"/>
                <a:ea typeface="Corbel"/>
                <a:cs typeface="Corbel"/>
                <a:sym typeface="Corbel"/>
              </a:defRPr>
            </a:lvl6pPr>
            <a:lvl7pPr indent="0" lvl="6" marL="0" rtl="0" algn="l">
              <a:spcBef>
                <a:spcPts val="0"/>
              </a:spcBef>
              <a:buNone/>
              <a:defRPr b="0" i="0" sz="900" u="none" cap="none" strike="noStrike">
                <a:solidFill>
                  <a:schemeClr val="dk2"/>
                </a:solidFill>
                <a:latin typeface="Corbel"/>
                <a:ea typeface="Corbel"/>
                <a:cs typeface="Corbel"/>
                <a:sym typeface="Corbel"/>
              </a:defRPr>
            </a:lvl7pPr>
            <a:lvl8pPr indent="0" lvl="7" marL="0" rtl="0" algn="l">
              <a:spcBef>
                <a:spcPts val="0"/>
              </a:spcBef>
              <a:buNone/>
              <a:defRPr b="0" i="0" sz="900" u="none" cap="none" strike="noStrike">
                <a:solidFill>
                  <a:schemeClr val="dk2"/>
                </a:solidFill>
                <a:latin typeface="Corbel"/>
                <a:ea typeface="Corbel"/>
                <a:cs typeface="Corbel"/>
                <a:sym typeface="Corbel"/>
              </a:defRPr>
            </a:lvl8pPr>
            <a:lvl9pPr indent="0" lvl="8" marL="0" rtl="0" algn="l">
              <a:spcBef>
                <a:spcPts val="0"/>
              </a:spcBef>
              <a:buNone/>
              <a:defRPr b="0" i="0" sz="9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5.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mailto:studentservices@cgcc.edu" TargetMode="External"/><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s://www.cgcc.edu/housing" TargetMode="External"/><Relationship Id="rId5" Type="http://schemas.openxmlformats.org/officeDocument/2006/relationships/hyperlink" Target="https://www.cgcc.edu/housing" TargetMode="External"/><Relationship Id="rId6" Type="http://schemas.openxmlformats.org/officeDocument/2006/relationships/image" Target="../media/image1.png"/><Relationship Id="rId7" Type="http://schemas.openxmlformats.org/officeDocument/2006/relationships/image" Target="../media/image12.png"/></Relationships>
</file>

<file path=ppt/slides/_rels/slide13.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hyperlink" Target="https://www.cgcc.edu/resources" TargetMode="External"/><Relationship Id="rId9" Type="http://schemas.openxmlformats.org/officeDocument/2006/relationships/hyperlink" Target="https://www.cgcc.edu/directory/tiffany-prince" TargetMode="External"/><Relationship Id="rId5" Type="http://schemas.openxmlformats.org/officeDocument/2006/relationships/hyperlink" Target="https://www.cgcc.edu/cgcc-scholarships" TargetMode="External"/><Relationship Id="rId6" Type="http://schemas.openxmlformats.org/officeDocument/2006/relationships/hyperlink" Target="https://www.cgcc.edu/directory/tiffany-prince" TargetMode="External"/><Relationship Id="rId7" Type="http://schemas.openxmlformats.org/officeDocument/2006/relationships/hyperlink" Target="https://www.cgcc.edu/resources" TargetMode="External"/><Relationship Id="rId8" Type="http://schemas.openxmlformats.org/officeDocument/2006/relationships/hyperlink" Target="https://www.cgcc.edu/cgcc-scholarship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hyperlink" Target="https://www.cgcc.edu/contact-student-services" TargetMode="External"/><Relationship Id="rId9" Type="http://schemas.openxmlformats.org/officeDocument/2006/relationships/image" Target="../media/image9.jpg"/><Relationship Id="rId5" Type="http://schemas.openxmlformats.org/officeDocument/2006/relationships/hyperlink" Target="https://www.cgcc.edu/library" TargetMode="External"/><Relationship Id="rId6" Type="http://schemas.openxmlformats.org/officeDocument/2006/relationships/hyperlink" Target="https://www.cgcc.edu/contact-student-services" TargetMode="External"/><Relationship Id="rId7" Type="http://schemas.openxmlformats.org/officeDocument/2006/relationships/hyperlink" Target="https://www.cgcc.edu/library" TargetMode="External"/><Relationship Id="rId8"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hyperlink" Target="mailto:studentservices@cgcc.edu" TargetMode="External"/><Relationship Id="rId6" Type="http://schemas.openxmlformats.org/officeDocument/2006/relationships/hyperlink" Target="mailto:studentservices@cgcc.edu" TargetMode="External"/><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s://www.cgcc.edu/current-students" TargetMode="External"/><Relationship Id="rId5" Type="http://schemas.openxmlformats.org/officeDocument/2006/relationships/hyperlink" Target="https://www.cgcc.edu/current-students" TargetMode="External"/><Relationship Id="rId6" Type="http://schemas.openxmlformats.org/officeDocument/2006/relationships/image" Target="../media/image1.png"/><Relationship Id="rId7"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hyperlink" Target="mailto:soar@cgcc.edu" TargetMode="External"/><Relationship Id="rId9" Type="http://schemas.openxmlformats.org/officeDocument/2006/relationships/image" Target="../media/image11.jpg"/><Relationship Id="rId5" Type="http://schemas.openxmlformats.org/officeDocument/2006/relationships/hyperlink" Target="mailto:soar@cgcc.edu" TargetMode="External"/><Relationship Id="rId6" Type="http://schemas.openxmlformats.org/officeDocument/2006/relationships/hyperlink" Target="https://www.cgcc.edu/nso" TargetMode="External"/><Relationship Id="rId7" Type="http://schemas.openxmlformats.org/officeDocument/2006/relationships/hyperlink" Target="https://www.cgcc.edu/nso" TargetMode="External"/><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my.cgcc.edu" TargetMode="External"/><Relationship Id="rId9" Type="http://schemas.openxmlformats.org/officeDocument/2006/relationships/image" Target="../media/image8.jpg"/><Relationship Id="rId5" Type="http://schemas.openxmlformats.org/officeDocument/2006/relationships/hyperlink" Target="http://gmail.com" TargetMode="External"/><Relationship Id="rId6" Type="http://schemas.openxmlformats.org/officeDocument/2006/relationships/hyperlink" Target="http://moodle.cgcc.edu" TargetMode="External"/><Relationship Id="rId7" Type="http://schemas.openxmlformats.org/officeDocument/2006/relationships/hyperlink" Target="http://cgcc.slingshotedu.com" TargetMode="External"/><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tinyurl.com/2areh7ke" TargetMode="External"/><Relationship Id="rId6" Type="http://schemas.openxmlformats.org/officeDocument/2006/relationships/hyperlink" Target="http://my.cgcc.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jpg"/><Relationship Id="rId9" Type="http://schemas.openxmlformats.org/officeDocument/2006/relationships/hyperlink" Target="http://moodle.cgcc.edu" TargetMode="External"/><Relationship Id="rId5" Type="http://schemas.openxmlformats.org/officeDocument/2006/relationships/image" Target="../media/image1.png"/><Relationship Id="rId6" Type="http://schemas.openxmlformats.org/officeDocument/2006/relationships/hyperlink" Target="https://my.cgcc.edu/cmcportal/" TargetMode="External"/><Relationship Id="rId7" Type="http://schemas.openxmlformats.org/officeDocument/2006/relationships/hyperlink" Target="https://my.cgcc.edu/cmcportal/" TargetMode="External"/><Relationship Id="rId8" Type="http://schemas.openxmlformats.org/officeDocument/2006/relationships/hyperlink" Target="http://moodle.cgcc.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mailto:financialaid@cgcc.edu" TargetMode="External"/><Relationship Id="rId6" Type="http://schemas.openxmlformats.org/officeDocument/2006/relationships/hyperlink" Target="https://my.cgcc.edu/cmcportal/" TargetMode="External"/><Relationship Id="rId7" Type="http://schemas.openxmlformats.org/officeDocument/2006/relationships/hyperlink" Target="https://my.cgcc.edu/cmcportal/" TargetMode="External"/></Relationships>
</file>

<file path=ppt/slides/_rels/slide7.xml.rels><?xml version="1.0" encoding="UTF-8" standalone="yes"?><Relationships xmlns="http://schemas.openxmlformats.org/package/2006/relationships"><Relationship Id="rId10" Type="http://schemas.openxmlformats.org/officeDocument/2006/relationships/hyperlink" Target="mailto:bookstore@cgcc.edu" TargetMode="External"/><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my.cgcc.edu/cmcportal/" TargetMode="External"/><Relationship Id="rId9" Type="http://schemas.openxmlformats.org/officeDocument/2006/relationships/hyperlink" Target="https://www.cgcc.edu/campusstore" TargetMode="External"/><Relationship Id="rId5" Type="http://schemas.openxmlformats.org/officeDocument/2006/relationships/hyperlink" Target="https://cgcc.slingshotedu.com" TargetMode="External"/><Relationship Id="rId6" Type="http://schemas.openxmlformats.org/officeDocument/2006/relationships/image" Target="../media/image1.png"/><Relationship Id="rId7" Type="http://schemas.openxmlformats.org/officeDocument/2006/relationships/hyperlink" Target="https://www.cgcc.edu/campusstore" TargetMode="External"/><Relationship Id="rId8" Type="http://schemas.openxmlformats.org/officeDocument/2006/relationships/hyperlink" Target="mailto:bookstore@cgcc.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60" name="Shape 60"/>
        <p:cNvGrpSpPr/>
        <p:nvPr/>
      </p:nvGrpSpPr>
      <p:grpSpPr>
        <a:xfrm>
          <a:off x="0" y="0"/>
          <a:ext cx="0" cy="0"/>
          <a:chOff x="0" y="0"/>
          <a:chExt cx="0" cy="0"/>
        </a:xfrm>
      </p:grpSpPr>
      <p:pic>
        <p:nvPicPr>
          <p:cNvPr descr="https://www.cgcc.edu/sites/default/files/marketing/CGCC_Horizontal_WhiteRev.png" id="61" name="Google Shape;61;p14"/>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pic>
        <p:nvPicPr>
          <p:cNvPr id="62" name="Google Shape;62;p14"/>
          <p:cNvPicPr preferRelativeResize="0"/>
          <p:nvPr/>
        </p:nvPicPr>
        <p:blipFill>
          <a:blip r:embed="rId4">
            <a:alphaModFix amt="58000"/>
          </a:blip>
          <a:stretch>
            <a:fillRect/>
          </a:stretch>
        </p:blipFill>
        <p:spPr>
          <a:xfrm>
            <a:off x="5568475" y="0"/>
            <a:ext cx="3575526" cy="5143501"/>
          </a:xfrm>
          <a:prstGeom prst="rect">
            <a:avLst/>
          </a:prstGeom>
          <a:noFill/>
          <a:ln>
            <a:noFill/>
          </a:ln>
        </p:spPr>
      </p:pic>
      <p:sp>
        <p:nvSpPr>
          <p:cNvPr id="63" name="Google Shape;63;p14"/>
          <p:cNvSpPr txBox="1"/>
          <p:nvPr/>
        </p:nvSpPr>
        <p:spPr>
          <a:xfrm>
            <a:off x="379825" y="963425"/>
            <a:ext cx="4576200" cy="10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New Student Orientation </a:t>
            </a:r>
            <a:endParaRPr b="1"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sz="2100">
                <a:solidFill>
                  <a:schemeClr val="lt1"/>
                </a:solidFill>
                <a:latin typeface="Open Sans"/>
                <a:ea typeface="Open Sans"/>
                <a:cs typeface="Open Sans"/>
                <a:sym typeface="Open Sans"/>
              </a:rPr>
              <a:t>Orientación para nuevos estudiantes</a:t>
            </a:r>
            <a:endParaRPr i="1" sz="2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200">
              <a:solidFill>
                <a:schemeClr val="lt1"/>
              </a:solidFill>
              <a:latin typeface="Open Sans"/>
              <a:ea typeface="Open Sans"/>
              <a:cs typeface="Open Sans"/>
              <a:sym typeface="Open Sans"/>
            </a:endParaRPr>
          </a:p>
          <a:p>
            <a:pPr indent="0" lvl="0" marL="0" rtl="0" algn="l">
              <a:spcBef>
                <a:spcPts val="0"/>
              </a:spcBef>
              <a:spcAft>
                <a:spcPts val="0"/>
              </a:spcAft>
              <a:buNone/>
            </a:pPr>
            <a:r>
              <a:rPr lang="en" sz="1100">
                <a:solidFill>
                  <a:schemeClr val="lt1"/>
                </a:solidFill>
                <a:latin typeface="Open Sans"/>
                <a:ea typeface="Open Sans"/>
                <a:cs typeface="Open Sans"/>
                <a:sym typeface="Open Sans"/>
              </a:rPr>
              <a:t>General Recording Slides</a:t>
            </a:r>
            <a:endParaRPr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sz="2000">
                <a:solidFill>
                  <a:schemeClr val="lt1"/>
                </a:solidFill>
                <a:latin typeface="Open Sans"/>
                <a:ea typeface="Open Sans"/>
                <a:cs typeface="Open Sans"/>
                <a:sym typeface="Open Sans"/>
              </a:rPr>
              <a:t>Presentación</a:t>
            </a:r>
            <a:endParaRPr i="1" sz="2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700">
              <a:solidFill>
                <a:schemeClr val="lt1"/>
              </a:solidFill>
              <a:latin typeface="Open Sans"/>
              <a:ea typeface="Open Sans"/>
              <a:cs typeface="Open Sans"/>
              <a:sym typeface="Open Sans"/>
            </a:endParaRPr>
          </a:p>
        </p:txBody>
      </p:sp>
      <p:pic>
        <p:nvPicPr>
          <p:cNvPr id="64" name="Google Shape;64;p14"/>
          <p:cNvPicPr preferRelativeResize="0"/>
          <p:nvPr/>
        </p:nvPicPr>
        <p:blipFill rotWithShape="1">
          <a:blip r:embed="rId5">
            <a:alphaModFix/>
          </a:blip>
          <a:srcRect b="30724" l="1674" r="992" t="48981"/>
          <a:stretch/>
        </p:blipFill>
        <p:spPr>
          <a:xfrm>
            <a:off x="0" y="5065800"/>
            <a:ext cx="9144001" cy="7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40" name="Shape 140"/>
        <p:cNvGrpSpPr/>
        <p:nvPr/>
      </p:nvGrpSpPr>
      <p:grpSpPr>
        <a:xfrm>
          <a:off x="0" y="0"/>
          <a:ext cx="0" cy="0"/>
          <a:chOff x="0" y="0"/>
          <a:chExt cx="0" cy="0"/>
        </a:xfrm>
      </p:grpSpPr>
      <p:pic>
        <p:nvPicPr>
          <p:cNvPr descr="https://www.cgcc.edu/sites/default/files/marketing/CGCC_Horizontal_WhiteRev.png" id="141" name="Google Shape;141;p23"/>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42" name="Google Shape;142;p23"/>
          <p:cNvSpPr txBox="1"/>
          <p:nvPr/>
        </p:nvSpPr>
        <p:spPr>
          <a:xfrm>
            <a:off x="348925" y="321150"/>
            <a:ext cx="8485800" cy="29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Withdraw Policy</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1900">
                <a:solidFill>
                  <a:schemeClr val="lt1"/>
                </a:solidFill>
              </a:rPr>
              <a:t>Política de Baja</a:t>
            </a:r>
            <a:endParaRPr b="1" i="1"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You may withdraw from a course anytime between weeks 2 through 8 / </a:t>
            </a:r>
            <a:r>
              <a:rPr i="1" lang="en" sz="900">
                <a:solidFill>
                  <a:schemeClr val="lt1"/>
                </a:solidFill>
                <a:latin typeface="Open Sans"/>
                <a:ea typeface="Open Sans"/>
                <a:cs typeface="Open Sans"/>
                <a:sym typeface="Open Sans"/>
              </a:rPr>
              <a:t>Puedes darte de baja de un curso en cualquier momento entre las semanas 2 y 8</a:t>
            </a:r>
            <a:endParaRPr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Deadline is Midnight, Friday of week 8 / </a:t>
            </a:r>
            <a:r>
              <a:rPr i="1" lang="en" sz="900">
                <a:solidFill>
                  <a:schemeClr val="lt1"/>
                </a:solidFill>
                <a:latin typeface="Open Sans"/>
                <a:ea typeface="Open Sans"/>
                <a:cs typeface="Open Sans"/>
                <a:sym typeface="Open Sans"/>
              </a:rPr>
              <a:t>La fecha límite es a la medianoche del viernes de la semana 8</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Student is still responsible for the associated tuition and fees related to the course / </a:t>
            </a:r>
            <a:r>
              <a:rPr i="1" lang="en" sz="900">
                <a:solidFill>
                  <a:schemeClr val="lt1"/>
                </a:solidFill>
                <a:latin typeface="Open Sans"/>
                <a:ea typeface="Open Sans"/>
                <a:cs typeface="Open Sans"/>
                <a:sym typeface="Open Sans"/>
              </a:rPr>
              <a:t>El estudiante sigue siendo responsable de la matrícula y tarifas asociadas con el curso</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Withdrawing has no effect on your GPA / </a:t>
            </a:r>
            <a:r>
              <a:rPr i="1" lang="en" sz="900">
                <a:solidFill>
                  <a:schemeClr val="lt1"/>
                </a:solidFill>
                <a:latin typeface="Open Sans"/>
                <a:ea typeface="Open Sans"/>
                <a:cs typeface="Open Sans"/>
                <a:sym typeface="Open Sans"/>
              </a:rPr>
              <a:t>Darse de baja no afecta tu promedio de calificaciones (GPA)</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Any withdrawal may affect your financial aid eligibility and status / </a:t>
            </a:r>
            <a:r>
              <a:rPr i="1" lang="en" sz="900">
                <a:solidFill>
                  <a:schemeClr val="lt1"/>
                </a:solidFill>
                <a:latin typeface="Open Sans"/>
                <a:ea typeface="Open Sans"/>
                <a:cs typeface="Open Sans"/>
                <a:sym typeface="Open Sans"/>
              </a:rPr>
              <a:t>Cualquier baja puede afectar tu elegibilidad y estatus de ayuda financiera</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 The class will show a ‘W’ on your transcript </a:t>
            </a:r>
            <a:r>
              <a:rPr b="1" lang="en" sz="900">
                <a:solidFill>
                  <a:schemeClr val="lt1"/>
                </a:solidFill>
                <a:latin typeface="Open Sans"/>
                <a:ea typeface="Open Sans"/>
                <a:cs typeface="Open Sans"/>
                <a:sym typeface="Open Sans"/>
              </a:rPr>
              <a:t> / </a:t>
            </a:r>
            <a:r>
              <a:rPr i="1" lang="en" sz="900">
                <a:solidFill>
                  <a:schemeClr val="lt1"/>
                </a:solidFill>
                <a:latin typeface="Open Sans"/>
                <a:ea typeface="Open Sans"/>
                <a:cs typeface="Open Sans"/>
                <a:sym typeface="Open Sans"/>
              </a:rPr>
              <a:t>El curso aparecerá con una "W" en tu expediente académico</a:t>
            </a:r>
            <a:endParaRPr i="1" sz="900">
              <a:solidFill>
                <a:schemeClr val="lt1"/>
              </a:solidFill>
              <a:latin typeface="Open Sans"/>
              <a:ea typeface="Open Sans"/>
              <a:cs typeface="Open Sans"/>
              <a:sym typeface="Open Sans"/>
            </a:endParaRPr>
          </a:p>
        </p:txBody>
      </p:sp>
      <p:pic>
        <p:nvPicPr>
          <p:cNvPr id="143" name="Google Shape;143;p23"/>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sp>
        <p:nvSpPr>
          <p:cNvPr id="144" name="Google Shape;144;p23"/>
          <p:cNvSpPr txBox="1"/>
          <p:nvPr/>
        </p:nvSpPr>
        <p:spPr>
          <a:xfrm>
            <a:off x="348925" y="2826675"/>
            <a:ext cx="6131100" cy="129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lt1"/>
                </a:solidFill>
                <a:latin typeface="Open Sans"/>
                <a:ea typeface="Open Sans"/>
                <a:cs typeface="Open Sans"/>
                <a:sym typeface="Open Sans"/>
              </a:rPr>
              <a:t>To withdraw from a course: </a:t>
            </a:r>
            <a:endParaRPr b="1" sz="800">
              <a:solidFill>
                <a:schemeClr val="lt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 sz="800">
                <a:solidFill>
                  <a:schemeClr val="lt1"/>
                </a:solidFill>
                <a:latin typeface="Open Sans"/>
                <a:ea typeface="Open Sans"/>
                <a:cs typeface="Open Sans"/>
                <a:sym typeface="Open Sans"/>
              </a:rPr>
              <a:t>E</a:t>
            </a:r>
            <a:r>
              <a:rPr lang="en" sz="800">
                <a:solidFill>
                  <a:schemeClr val="lt1"/>
                </a:solidFill>
                <a:latin typeface="Open Sans"/>
                <a:ea typeface="Open Sans"/>
                <a:cs typeface="Open Sans"/>
                <a:sym typeface="Open Sans"/>
              </a:rPr>
              <a:t>mail </a:t>
            </a:r>
            <a:r>
              <a:rPr lang="en" sz="800" u="sng">
                <a:solidFill>
                  <a:srgbClr val="7DC142"/>
                </a:solidFill>
                <a:latin typeface="Open Sans"/>
                <a:ea typeface="Open Sans"/>
                <a:cs typeface="Open Sans"/>
                <a:sym typeface="Open Sans"/>
                <a:hlinkClick r:id="rId5">
                  <a:extLst>
                    <a:ext uri="{A12FA001-AC4F-418D-AE19-62706E023703}">
                      <ahyp:hlinkClr val="tx"/>
                    </a:ext>
                  </a:extLst>
                </a:hlinkClick>
              </a:rPr>
              <a:t>studentservices@cgcc.edu</a:t>
            </a:r>
            <a:r>
              <a:rPr lang="en" sz="800">
                <a:solidFill>
                  <a:schemeClr val="lt1"/>
                </a:solidFill>
                <a:latin typeface="Open Sans"/>
                <a:ea typeface="Open Sans"/>
                <a:cs typeface="Open Sans"/>
                <a:sym typeface="Open Sans"/>
              </a:rPr>
              <a:t> by 11:59pm to request which class you would like to withdraw from and the reason (Schedule Adjustment; Work Schedule; Too Hard; etc.). </a:t>
            </a:r>
            <a:endParaRPr sz="800">
              <a:solidFill>
                <a:schemeClr val="lt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lt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sz="1000">
                <a:solidFill>
                  <a:schemeClr val="lt1"/>
                </a:solidFill>
                <a:latin typeface="Open Sans"/>
                <a:ea typeface="Open Sans"/>
                <a:cs typeface="Open Sans"/>
                <a:sym typeface="Open Sans"/>
              </a:rPr>
              <a:t>Para darte de baja de un curso:</a:t>
            </a:r>
            <a:endParaRPr b="1" sz="1000">
              <a:solidFill>
                <a:schemeClr val="lt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 sz="1000">
                <a:solidFill>
                  <a:schemeClr val="lt1"/>
                </a:solidFill>
                <a:latin typeface="Open Sans"/>
                <a:ea typeface="Open Sans"/>
                <a:cs typeface="Open Sans"/>
                <a:sym typeface="Open Sans"/>
              </a:rPr>
              <a:t>Envía un correo electrónico a studentservices@cgcc.edu antes de las 11:59 p.m. solicitando la clase de la que te gustaría darte de baja y el motivo (ajuste de horario, horario de trabajo, demasiado difícil, etc.).</a:t>
            </a:r>
            <a:endParaRPr sz="1000">
              <a:solidFill>
                <a:schemeClr val="lt1"/>
              </a:solidFill>
              <a:latin typeface="Open Sans"/>
              <a:ea typeface="Open Sans"/>
              <a:cs typeface="Open Sans"/>
              <a:sym typeface="Open Sans"/>
            </a:endParaRPr>
          </a:p>
        </p:txBody>
      </p:sp>
      <p:pic>
        <p:nvPicPr>
          <p:cNvPr id="145" name="Google Shape;145;p23"/>
          <p:cNvPicPr preferRelativeResize="0"/>
          <p:nvPr/>
        </p:nvPicPr>
        <p:blipFill rotWithShape="1">
          <a:blip r:embed="rId6">
            <a:alphaModFix/>
          </a:blip>
          <a:srcRect b="0" l="63217" r="0" t="34141"/>
          <a:stretch/>
        </p:blipFill>
        <p:spPr>
          <a:xfrm>
            <a:off x="7606499" y="3517250"/>
            <a:ext cx="1537498" cy="154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49" name="Shape 149"/>
        <p:cNvGrpSpPr/>
        <p:nvPr/>
      </p:nvGrpSpPr>
      <p:grpSpPr>
        <a:xfrm>
          <a:off x="0" y="0"/>
          <a:ext cx="0" cy="0"/>
          <a:chOff x="0" y="0"/>
          <a:chExt cx="0" cy="0"/>
        </a:xfrm>
      </p:grpSpPr>
      <p:pic>
        <p:nvPicPr>
          <p:cNvPr descr="https://www.cgcc.edu/sites/default/files/marketing/CGCC_Horizontal_WhiteRev.png" id="150" name="Google Shape;150;p24"/>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51" name="Google Shape;151;p24"/>
          <p:cNvSpPr txBox="1"/>
          <p:nvPr/>
        </p:nvSpPr>
        <p:spPr>
          <a:xfrm>
            <a:off x="620650" y="1301850"/>
            <a:ext cx="5292000" cy="22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1.)</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Messages from your instructors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i="1" lang="en">
                <a:solidFill>
                  <a:schemeClr val="lt1"/>
                </a:solidFill>
                <a:latin typeface="Open Sans"/>
                <a:ea typeface="Open Sans"/>
                <a:cs typeface="Open Sans"/>
                <a:sym typeface="Open Sans"/>
              </a:rPr>
              <a:t>Mensajes de tus instructores</a:t>
            </a:r>
            <a:endParaRPr i="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2.)</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Important alerts from student services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i="1" lang="en">
                <a:solidFill>
                  <a:schemeClr val="lt1"/>
                </a:solidFill>
                <a:latin typeface="Open Sans"/>
                <a:ea typeface="Open Sans"/>
                <a:cs typeface="Open Sans"/>
                <a:sym typeface="Open Sans"/>
              </a:rPr>
              <a:t>Alertas importantes de servicios estudiantiles</a:t>
            </a:r>
            <a:endParaRPr i="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3.)</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Invites to upcoming events!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i="1" lang="en">
                <a:solidFill>
                  <a:schemeClr val="lt1"/>
                </a:solidFill>
                <a:latin typeface="Open Sans"/>
                <a:ea typeface="Open Sans"/>
                <a:cs typeface="Open Sans"/>
                <a:sym typeface="Open Sans"/>
              </a:rPr>
              <a:t>¡Invitaciones a próximos eventos!</a:t>
            </a:r>
            <a:endParaRPr i="1">
              <a:solidFill>
                <a:schemeClr val="lt1"/>
              </a:solidFill>
              <a:latin typeface="Open Sans"/>
              <a:ea typeface="Open Sans"/>
              <a:cs typeface="Open Sans"/>
              <a:sym typeface="Open Sans"/>
            </a:endParaRPr>
          </a:p>
        </p:txBody>
      </p:sp>
      <p:pic>
        <p:nvPicPr>
          <p:cNvPr id="152" name="Google Shape;152;p24"/>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pic>
        <p:nvPicPr>
          <p:cNvPr id="153" name="Google Shape;153;p24"/>
          <p:cNvPicPr preferRelativeResize="0"/>
          <p:nvPr/>
        </p:nvPicPr>
        <p:blipFill rotWithShape="1">
          <a:blip r:embed="rId5">
            <a:alphaModFix/>
          </a:blip>
          <a:srcRect b="0" l="64189" r="0" t="36708"/>
          <a:stretch/>
        </p:blipFill>
        <p:spPr>
          <a:xfrm>
            <a:off x="5477601" y="1420675"/>
            <a:ext cx="3666398" cy="3645124"/>
          </a:xfrm>
          <a:prstGeom prst="rect">
            <a:avLst/>
          </a:prstGeom>
          <a:noFill/>
          <a:ln>
            <a:noFill/>
          </a:ln>
        </p:spPr>
      </p:pic>
      <p:sp>
        <p:nvSpPr>
          <p:cNvPr id="154" name="Google Shape;154;p24"/>
          <p:cNvSpPr txBox="1"/>
          <p:nvPr/>
        </p:nvSpPr>
        <p:spPr>
          <a:xfrm>
            <a:off x="620650" y="424500"/>
            <a:ext cx="72336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Open Sans"/>
                <a:ea typeface="Open Sans"/>
                <a:cs typeface="Open Sans"/>
                <a:sym typeface="Open Sans"/>
              </a:rPr>
              <a:t>Check your CGCC email EVERYDAY for:</a:t>
            </a:r>
            <a:endParaRPr b="1"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i="1" lang="en" sz="1900">
                <a:solidFill>
                  <a:schemeClr val="lt1"/>
                </a:solidFill>
                <a:latin typeface="Open Sans"/>
                <a:ea typeface="Open Sans"/>
                <a:cs typeface="Open Sans"/>
                <a:sym typeface="Open Sans"/>
              </a:rPr>
              <a:t>Revisa tu correo electrónico de CGCC TODOS LOS DÍAS para:</a:t>
            </a:r>
            <a:endParaRPr b="1" i="1" sz="1900">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58" name="Shape 158"/>
        <p:cNvGrpSpPr/>
        <p:nvPr/>
      </p:nvGrpSpPr>
      <p:grpSpPr>
        <a:xfrm>
          <a:off x="0" y="0"/>
          <a:ext cx="0" cy="0"/>
          <a:chOff x="0" y="0"/>
          <a:chExt cx="0" cy="0"/>
        </a:xfrm>
      </p:grpSpPr>
      <p:pic>
        <p:nvPicPr>
          <p:cNvPr descr="https://www.cgcc.edu/sites/default/files/marketing/CGCC_Horizontal_WhiteRev.png" id="159" name="Google Shape;159;p25"/>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60" name="Google Shape;160;p25"/>
          <p:cNvSpPr txBox="1"/>
          <p:nvPr/>
        </p:nvSpPr>
        <p:spPr>
          <a:xfrm>
            <a:off x="379825" y="1244850"/>
            <a:ext cx="5623500" cy="27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rgbClr val="7DC142"/>
                </a:solidFill>
                <a:latin typeface="Open Sans"/>
                <a:ea typeface="Open Sans"/>
                <a:cs typeface="Open Sans"/>
                <a:sym typeface="Open Sans"/>
                <a:hlinkClick r:id="rId4">
                  <a:extLst>
                    <a:ext uri="{A12FA001-AC4F-418D-AE19-62706E023703}">
                      <ahyp:hlinkClr val="tx"/>
                    </a:ext>
                  </a:extLst>
                </a:hlinkClick>
              </a:rPr>
              <a:t>The Chinook Residence Hall</a:t>
            </a:r>
            <a:r>
              <a:rPr lang="en" sz="1100">
                <a:solidFill>
                  <a:schemeClr val="lt1"/>
                </a:solidFill>
                <a:latin typeface="Open Sans"/>
                <a:ea typeface="Open Sans"/>
                <a:cs typeface="Open Sans"/>
                <a:sym typeface="Open Sans"/>
              </a:rPr>
              <a:t> is located on The Dalles Campus. The building features common areas such as a kitchen, quiet study area, laundry, and lounge.</a:t>
            </a:r>
            <a:endParaRPr sz="1100">
              <a:solidFill>
                <a:schemeClr val="lt1"/>
              </a:solidFill>
              <a:latin typeface="Open Sans"/>
              <a:ea typeface="Open Sans"/>
              <a:cs typeface="Open Sans"/>
              <a:sym typeface="Open Sans"/>
            </a:endParaRPr>
          </a:p>
          <a:p>
            <a:pPr indent="0" lvl="0" marL="0" rtl="0" algn="l">
              <a:spcBef>
                <a:spcPts val="0"/>
              </a:spcBef>
              <a:spcAft>
                <a:spcPts val="0"/>
              </a:spcAft>
              <a:buNone/>
            </a:pPr>
            <a:r>
              <a:rPr i="1" lang="en" sz="1100">
                <a:solidFill>
                  <a:schemeClr val="lt1"/>
                </a:solidFill>
              </a:rPr>
              <a:t>La </a:t>
            </a:r>
            <a:r>
              <a:rPr b="1" i="1" lang="en" sz="1100">
                <a:solidFill>
                  <a:schemeClr val="lt1"/>
                </a:solidFill>
              </a:rPr>
              <a:t>residencia </a:t>
            </a:r>
            <a:r>
              <a:rPr lang="en" sz="1100" u="sng">
                <a:solidFill>
                  <a:srgbClr val="7DC142"/>
                </a:solidFill>
                <a:latin typeface="Open Sans"/>
                <a:ea typeface="Open Sans"/>
                <a:cs typeface="Open Sans"/>
                <a:sym typeface="Open Sans"/>
                <a:hlinkClick r:id="rId5">
                  <a:extLst>
                    <a:ext uri="{A12FA001-AC4F-418D-AE19-62706E023703}">
                      <ahyp:hlinkClr val="tx"/>
                    </a:ext>
                  </a:extLst>
                </a:hlinkClick>
              </a:rPr>
              <a:t>Chinook</a:t>
            </a:r>
            <a:r>
              <a:rPr i="1" lang="en" sz="1100">
                <a:solidFill>
                  <a:schemeClr val="lt1"/>
                </a:solidFill>
              </a:rPr>
              <a:t> </a:t>
            </a:r>
            <a:r>
              <a:rPr i="1" lang="en" sz="1100">
                <a:solidFill>
                  <a:schemeClr val="lt1"/>
                </a:solidFill>
              </a:rPr>
              <a:t>se encuentra en el campus de The Dalles. El edificio cuenta con áreas comunes como una cocina, un espacio tranquilo para estudiar, lavandería y una sala de estar.</a:t>
            </a:r>
            <a:endParaRPr i="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rPr lang="en" sz="1000">
                <a:solidFill>
                  <a:schemeClr val="lt1"/>
                </a:solidFill>
                <a:latin typeface="Open Sans"/>
                <a:ea typeface="Open Sans"/>
                <a:cs typeface="Open Sans"/>
                <a:sym typeface="Open Sans"/>
              </a:rPr>
              <a:t>Living on campus means…</a:t>
            </a: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rPr i="1" lang="en" sz="1000">
                <a:solidFill>
                  <a:schemeClr val="lt1"/>
                </a:solidFill>
                <a:latin typeface="Open Sans"/>
                <a:ea typeface="Open Sans"/>
                <a:cs typeface="Open Sans"/>
                <a:sym typeface="Open Sans"/>
              </a:rPr>
              <a:t>Vivir en el campus significa…</a:t>
            </a:r>
            <a:endParaRPr i="1"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lt1"/>
              </a:solidFill>
              <a:latin typeface="Open Sans"/>
              <a:ea typeface="Open Sans"/>
              <a:cs typeface="Open Sans"/>
              <a:sym typeface="Open Sans"/>
            </a:endParaRPr>
          </a:p>
          <a:p>
            <a:pPr indent="-279400" lvl="0" marL="457200" rtl="0" algn="l">
              <a:lnSpc>
                <a:spcPct val="150000"/>
              </a:lnSpc>
              <a:spcBef>
                <a:spcPts val="0"/>
              </a:spcBef>
              <a:spcAft>
                <a:spcPts val="0"/>
              </a:spcAft>
              <a:buClr>
                <a:schemeClr val="lt1"/>
              </a:buClr>
              <a:buSzPts val="800"/>
              <a:buFont typeface="Open Sans"/>
              <a:buChar char="●"/>
            </a:pPr>
            <a:r>
              <a:rPr lang="en" sz="800">
                <a:solidFill>
                  <a:schemeClr val="lt1"/>
                </a:solidFill>
                <a:latin typeface="Open Sans"/>
                <a:ea typeface="Open Sans"/>
                <a:cs typeface="Open Sans"/>
                <a:sym typeface="Open Sans"/>
              </a:rPr>
              <a:t>No commuting to classes or appointments with CGCC staff / </a:t>
            </a:r>
            <a:r>
              <a:rPr i="1" lang="en" sz="800">
                <a:solidFill>
                  <a:schemeClr val="lt1"/>
                </a:solidFill>
                <a:latin typeface="Open Sans"/>
                <a:ea typeface="Open Sans"/>
                <a:cs typeface="Open Sans"/>
                <a:sym typeface="Open Sans"/>
              </a:rPr>
              <a:t>No necesitas trasladarte para asistir a clases o citas con el personal de CGCC</a:t>
            </a:r>
            <a:endParaRPr i="1" sz="800">
              <a:solidFill>
                <a:schemeClr val="lt1"/>
              </a:solidFill>
              <a:latin typeface="Open Sans"/>
              <a:ea typeface="Open Sans"/>
              <a:cs typeface="Open Sans"/>
              <a:sym typeface="Open Sans"/>
            </a:endParaRPr>
          </a:p>
          <a:p>
            <a:pPr indent="-279400" lvl="0" marL="457200" rtl="0" algn="l">
              <a:lnSpc>
                <a:spcPct val="150000"/>
              </a:lnSpc>
              <a:spcBef>
                <a:spcPts val="0"/>
              </a:spcBef>
              <a:spcAft>
                <a:spcPts val="0"/>
              </a:spcAft>
              <a:buClr>
                <a:schemeClr val="lt1"/>
              </a:buClr>
              <a:buSzPts val="800"/>
              <a:buFont typeface="Open Sans"/>
              <a:buChar char="●"/>
            </a:pPr>
            <a:r>
              <a:rPr lang="en" sz="800">
                <a:solidFill>
                  <a:schemeClr val="lt1"/>
                </a:solidFill>
                <a:latin typeface="Open Sans"/>
                <a:ea typeface="Open Sans"/>
                <a:cs typeface="Open Sans"/>
                <a:sym typeface="Open Sans"/>
              </a:rPr>
              <a:t>A meal plan through The Hook Cafe / </a:t>
            </a:r>
            <a:r>
              <a:rPr i="1" lang="en" sz="800">
                <a:solidFill>
                  <a:schemeClr val="lt1"/>
                </a:solidFill>
              </a:rPr>
              <a:t>Un plan de comidas ofrecido por The Hook Café</a:t>
            </a:r>
            <a:endParaRPr i="1" sz="800">
              <a:solidFill>
                <a:schemeClr val="lt1"/>
              </a:solidFill>
              <a:latin typeface="Open Sans"/>
              <a:ea typeface="Open Sans"/>
              <a:cs typeface="Open Sans"/>
              <a:sym typeface="Open Sans"/>
            </a:endParaRPr>
          </a:p>
          <a:p>
            <a:pPr indent="-279400" lvl="0" marL="457200" rtl="0" algn="l">
              <a:lnSpc>
                <a:spcPct val="150000"/>
              </a:lnSpc>
              <a:spcBef>
                <a:spcPts val="0"/>
              </a:spcBef>
              <a:spcAft>
                <a:spcPts val="0"/>
              </a:spcAft>
              <a:buClr>
                <a:schemeClr val="lt1"/>
              </a:buClr>
              <a:buSzPts val="800"/>
              <a:buFont typeface="Open Sans"/>
              <a:buChar char="●"/>
            </a:pPr>
            <a:r>
              <a:rPr lang="en" sz="800">
                <a:solidFill>
                  <a:schemeClr val="lt1"/>
                </a:solidFill>
                <a:latin typeface="Open Sans"/>
                <a:ea typeface="Open Sans"/>
                <a:cs typeface="Open Sans"/>
                <a:sym typeface="Open Sans"/>
              </a:rPr>
              <a:t>Affordable</a:t>
            </a:r>
            <a:r>
              <a:rPr lang="en" sz="800">
                <a:solidFill>
                  <a:schemeClr val="lt1"/>
                </a:solidFill>
                <a:latin typeface="Open Sans"/>
                <a:ea typeface="Open Sans"/>
                <a:cs typeface="Open Sans"/>
                <a:sym typeface="Open Sans"/>
              </a:rPr>
              <a:t> housing /</a:t>
            </a:r>
            <a:r>
              <a:rPr i="1" lang="en" sz="800">
                <a:solidFill>
                  <a:schemeClr val="lt1"/>
                </a:solidFill>
                <a:latin typeface="Open Sans"/>
                <a:ea typeface="Open Sans"/>
                <a:cs typeface="Open Sans"/>
                <a:sym typeface="Open Sans"/>
              </a:rPr>
              <a:t> Vivienda accesible</a:t>
            </a:r>
            <a:endParaRPr i="1" sz="800">
              <a:solidFill>
                <a:schemeClr val="lt1"/>
              </a:solidFill>
              <a:latin typeface="Open Sans"/>
              <a:ea typeface="Open Sans"/>
              <a:cs typeface="Open Sans"/>
              <a:sym typeface="Open Sans"/>
            </a:endParaRPr>
          </a:p>
          <a:p>
            <a:pPr indent="-279400" lvl="0" marL="457200" rtl="0" algn="l">
              <a:lnSpc>
                <a:spcPct val="150000"/>
              </a:lnSpc>
              <a:spcBef>
                <a:spcPts val="0"/>
              </a:spcBef>
              <a:spcAft>
                <a:spcPts val="0"/>
              </a:spcAft>
              <a:buClr>
                <a:schemeClr val="lt1"/>
              </a:buClr>
              <a:buSzPts val="800"/>
              <a:buFont typeface="Open Sans"/>
              <a:buChar char="●"/>
            </a:pPr>
            <a:r>
              <a:rPr lang="en" sz="800">
                <a:solidFill>
                  <a:schemeClr val="lt1"/>
                </a:solidFill>
                <a:latin typeface="Open Sans"/>
                <a:ea typeface="Open Sans"/>
                <a:cs typeface="Open Sans"/>
                <a:sym typeface="Open Sans"/>
              </a:rPr>
              <a:t>Built in on campus community / </a:t>
            </a:r>
            <a:r>
              <a:rPr i="1" lang="en" sz="800">
                <a:solidFill>
                  <a:schemeClr val="lt1"/>
                </a:solidFill>
                <a:latin typeface="Open Sans"/>
                <a:ea typeface="Open Sans"/>
                <a:cs typeface="Open Sans"/>
                <a:sym typeface="Open Sans"/>
              </a:rPr>
              <a:t>Una comunidad integrada en el campus</a:t>
            </a:r>
            <a:endParaRPr i="1" sz="800">
              <a:solidFill>
                <a:schemeClr val="lt1"/>
              </a:solidFill>
              <a:latin typeface="Open Sans"/>
              <a:ea typeface="Open Sans"/>
              <a:cs typeface="Open Sans"/>
              <a:sym typeface="Open Sans"/>
            </a:endParaRPr>
          </a:p>
        </p:txBody>
      </p:sp>
      <p:pic>
        <p:nvPicPr>
          <p:cNvPr id="161" name="Google Shape;161;p25"/>
          <p:cNvPicPr preferRelativeResize="0"/>
          <p:nvPr/>
        </p:nvPicPr>
        <p:blipFill rotWithShape="1">
          <a:blip r:embed="rId6">
            <a:alphaModFix/>
          </a:blip>
          <a:srcRect b="30724" l="1674" r="992" t="48981"/>
          <a:stretch/>
        </p:blipFill>
        <p:spPr>
          <a:xfrm>
            <a:off x="0" y="5065800"/>
            <a:ext cx="9144001" cy="77700"/>
          </a:xfrm>
          <a:prstGeom prst="rect">
            <a:avLst/>
          </a:prstGeom>
          <a:noFill/>
          <a:ln>
            <a:noFill/>
          </a:ln>
        </p:spPr>
      </p:pic>
      <p:sp>
        <p:nvSpPr>
          <p:cNvPr id="162" name="Google Shape;162;p25"/>
          <p:cNvSpPr txBox="1"/>
          <p:nvPr/>
        </p:nvSpPr>
        <p:spPr>
          <a:xfrm>
            <a:off x="379825" y="411775"/>
            <a:ext cx="6495300" cy="4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Open Sans"/>
                <a:ea typeface="Open Sans"/>
                <a:cs typeface="Open Sans"/>
                <a:sym typeface="Open Sans"/>
              </a:rPr>
              <a:t>CGCC offers on campus housing!</a:t>
            </a:r>
            <a:endParaRPr b="1"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i="1" lang="en" sz="2500">
                <a:solidFill>
                  <a:schemeClr val="lt1"/>
                </a:solidFill>
                <a:latin typeface="Open Sans"/>
                <a:ea typeface="Open Sans"/>
                <a:cs typeface="Open Sans"/>
                <a:sym typeface="Open Sans"/>
              </a:rPr>
              <a:t>¡CGCC ofrece vivienda en el campus!</a:t>
            </a:r>
            <a:endParaRPr b="1" i="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pic>
        <p:nvPicPr>
          <p:cNvPr id="163" name="Google Shape;163;p25"/>
          <p:cNvPicPr preferRelativeResize="0"/>
          <p:nvPr/>
        </p:nvPicPr>
        <p:blipFill rotWithShape="1">
          <a:blip r:embed="rId7">
            <a:alphaModFix/>
          </a:blip>
          <a:srcRect b="18880" l="60364" r="2758" t="15563"/>
          <a:stretch/>
        </p:blipFill>
        <p:spPr>
          <a:xfrm>
            <a:off x="6037000" y="1150350"/>
            <a:ext cx="2842824" cy="284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67" name="Shape 167"/>
        <p:cNvGrpSpPr/>
        <p:nvPr/>
      </p:nvGrpSpPr>
      <p:grpSpPr>
        <a:xfrm>
          <a:off x="0" y="0"/>
          <a:ext cx="0" cy="0"/>
          <a:chOff x="0" y="0"/>
          <a:chExt cx="0" cy="0"/>
        </a:xfrm>
      </p:grpSpPr>
      <p:pic>
        <p:nvPicPr>
          <p:cNvPr descr="https://www.cgcc.edu/sites/default/files/marketing/CGCC_Horizontal_WhiteRev.png" id="168" name="Google Shape;168;p26"/>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69" name="Google Shape;169;p26"/>
          <p:cNvSpPr txBox="1"/>
          <p:nvPr/>
        </p:nvSpPr>
        <p:spPr>
          <a:xfrm>
            <a:off x="379825" y="312225"/>
            <a:ext cx="5571600" cy="35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Student Life</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1900">
                <a:solidFill>
                  <a:schemeClr val="lt1"/>
                </a:solidFill>
              </a:rPr>
              <a:t>Vida Estudiantil</a:t>
            </a:r>
            <a:endParaRPr b="1" i="1" sz="1900">
              <a:solidFill>
                <a:schemeClr val="lt1"/>
              </a:solidFill>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300">
                <a:solidFill>
                  <a:schemeClr val="lt1"/>
                </a:solidFill>
                <a:latin typeface="Open Sans"/>
                <a:ea typeface="Open Sans"/>
                <a:cs typeface="Open Sans"/>
                <a:sym typeface="Open Sans"/>
              </a:rPr>
              <a:t>The Office of Student Life is located in: </a:t>
            </a:r>
            <a:endParaRPr b="1" sz="13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i="1" lang="en" sz="1300">
                <a:solidFill>
                  <a:schemeClr val="lt1"/>
                </a:solidFill>
                <a:latin typeface="Open Sans"/>
                <a:ea typeface="Open Sans"/>
                <a:cs typeface="Open Sans"/>
                <a:sym typeface="Open Sans"/>
              </a:rPr>
              <a:t>La Oficina de Vida Estudiantil está ubicada en:</a:t>
            </a:r>
            <a:endParaRPr b="1" sz="1300">
              <a:solidFill>
                <a:schemeClr val="lt1"/>
              </a:solidFill>
              <a:latin typeface="Open Sans"/>
              <a:ea typeface="Open Sans"/>
              <a:cs typeface="Open Sans"/>
              <a:sym typeface="Open Sans"/>
            </a:endParaRPr>
          </a:p>
          <a:p>
            <a:pPr indent="-311150" lvl="0" marL="457200" rtl="0" algn="l">
              <a:lnSpc>
                <a:spcPct val="115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Building 1/ </a:t>
            </a:r>
            <a:r>
              <a:rPr i="1" lang="en" sz="1300">
                <a:solidFill>
                  <a:schemeClr val="lt1"/>
                </a:solidFill>
                <a:latin typeface="Open Sans"/>
                <a:ea typeface="Open Sans"/>
                <a:cs typeface="Open Sans"/>
                <a:sym typeface="Open Sans"/>
              </a:rPr>
              <a:t>Edificio 1</a:t>
            </a:r>
            <a:endParaRPr i="1" sz="1300">
              <a:solidFill>
                <a:schemeClr val="lt1"/>
              </a:solidFill>
              <a:latin typeface="Open Sans"/>
              <a:ea typeface="Open Sans"/>
              <a:cs typeface="Open Sans"/>
              <a:sym typeface="Open Sans"/>
            </a:endParaRPr>
          </a:p>
          <a:p>
            <a:pPr indent="-311150" lvl="0" marL="457200" rtl="0" algn="l">
              <a:lnSpc>
                <a:spcPct val="115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First floor / </a:t>
            </a:r>
            <a:r>
              <a:rPr i="1" lang="en" sz="1300">
                <a:solidFill>
                  <a:schemeClr val="lt1"/>
                </a:solidFill>
                <a:latin typeface="Open Sans"/>
                <a:ea typeface="Open Sans"/>
                <a:cs typeface="Open Sans"/>
                <a:sym typeface="Open Sans"/>
              </a:rPr>
              <a:t>Primer piso</a:t>
            </a:r>
            <a:endParaRPr i="1" sz="1300">
              <a:solidFill>
                <a:schemeClr val="lt1"/>
              </a:solidFill>
              <a:latin typeface="Open Sans"/>
              <a:ea typeface="Open Sans"/>
              <a:cs typeface="Open Sans"/>
              <a:sym typeface="Open Sans"/>
            </a:endParaRPr>
          </a:p>
          <a:p>
            <a:pPr indent="-311150" lvl="0" marL="457200" rtl="0" algn="l">
              <a:lnSpc>
                <a:spcPct val="115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First door to the right before the Library &amp; Learning Commons / </a:t>
            </a:r>
            <a:r>
              <a:rPr i="1" lang="en" sz="1300">
                <a:solidFill>
                  <a:schemeClr val="lt1"/>
                </a:solidFill>
                <a:latin typeface="Open Sans"/>
                <a:ea typeface="Open Sans"/>
                <a:cs typeface="Open Sans"/>
                <a:sym typeface="Open Sans"/>
              </a:rPr>
              <a:t>Primera puerta a la derecha antes de la Biblioteca y el Centro de Aprendizaje</a:t>
            </a:r>
            <a:endParaRPr i="1" sz="13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800">
                <a:solidFill>
                  <a:schemeClr val="lt1"/>
                </a:solidFill>
                <a:latin typeface="Open Sans"/>
                <a:ea typeface="Open Sans"/>
                <a:cs typeface="Open Sans"/>
                <a:sym typeface="Open Sans"/>
              </a:rPr>
              <a:t>There are staff members there that can assist with </a:t>
            </a:r>
            <a:r>
              <a:rPr lang="en" sz="800" u="sng">
                <a:solidFill>
                  <a:srgbClr val="7DC142"/>
                </a:solidFill>
                <a:latin typeface="Open Sans"/>
                <a:ea typeface="Open Sans"/>
                <a:cs typeface="Open Sans"/>
                <a:sym typeface="Open Sans"/>
                <a:hlinkClick r:id="rId4">
                  <a:extLst>
                    <a:ext uri="{A12FA001-AC4F-418D-AE19-62706E023703}">
                      <ahyp:hlinkClr val="tx"/>
                    </a:ext>
                  </a:extLst>
                </a:hlinkClick>
              </a:rPr>
              <a:t>basic needs assistance</a:t>
            </a:r>
            <a:r>
              <a:rPr lang="en" sz="800">
                <a:solidFill>
                  <a:schemeClr val="lt1"/>
                </a:solidFill>
                <a:latin typeface="Open Sans"/>
                <a:ea typeface="Open Sans"/>
                <a:cs typeface="Open Sans"/>
                <a:sym typeface="Open Sans"/>
              </a:rPr>
              <a:t> and </a:t>
            </a:r>
            <a:r>
              <a:rPr lang="en" sz="800" u="sng">
                <a:solidFill>
                  <a:srgbClr val="7DC142"/>
                </a:solidFill>
                <a:latin typeface="Open Sans"/>
                <a:ea typeface="Open Sans"/>
                <a:cs typeface="Open Sans"/>
                <a:sym typeface="Open Sans"/>
                <a:hlinkClick r:id="rId5">
                  <a:extLst>
                    <a:ext uri="{A12FA001-AC4F-418D-AE19-62706E023703}">
                      <ahyp:hlinkClr val="tx"/>
                    </a:ext>
                  </a:extLst>
                </a:hlinkClick>
              </a:rPr>
              <a:t>paying for college</a:t>
            </a:r>
            <a:r>
              <a:rPr lang="en" sz="800">
                <a:solidFill>
                  <a:schemeClr val="lt1"/>
                </a:solidFill>
                <a:latin typeface="Open Sans"/>
                <a:ea typeface="Open Sans"/>
                <a:cs typeface="Open Sans"/>
                <a:sym typeface="Open Sans"/>
              </a:rPr>
              <a:t>! </a:t>
            </a:r>
            <a:r>
              <a:rPr lang="en" sz="800">
                <a:solidFill>
                  <a:schemeClr val="lt1"/>
                </a:solidFill>
                <a:latin typeface="Open Sans"/>
                <a:ea typeface="Open Sans"/>
                <a:cs typeface="Open Sans"/>
                <a:sym typeface="Open Sans"/>
              </a:rPr>
              <a:t>For additional information on living on campus, starting or joining clubs, student government, and anything else related to college life contact </a:t>
            </a:r>
            <a:r>
              <a:rPr lang="en" sz="800" u="sng">
                <a:solidFill>
                  <a:srgbClr val="7DC142"/>
                </a:solidFill>
                <a:latin typeface="Open Sans"/>
                <a:ea typeface="Open Sans"/>
                <a:cs typeface="Open Sans"/>
                <a:sym typeface="Open Sans"/>
                <a:hlinkClick r:id="rId6">
                  <a:extLst>
                    <a:ext uri="{A12FA001-AC4F-418D-AE19-62706E023703}">
                      <ahyp:hlinkClr val="tx"/>
                    </a:ext>
                  </a:extLst>
                </a:hlinkClick>
              </a:rPr>
              <a:t>Tiffany Prince</a:t>
            </a:r>
            <a:r>
              <a:rPr lang="en" sz="800">
                <a:solidFill>
                  <a:schemeClr val="lt1"/>
                </a:solidFill>
                <a:latin typeface="Open Sans"/>
                <a:ea typeface="Open Sans"/>
                <a:cs typeface="Open Sans"/>
                <a:sym typeface="Open Sans"/>
              </a:rPr>
              <a:t>!</a:t>
            </a:r>
            <a:endParaRPr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lt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i="1" lang="en" sz="800">
                <a:solidFill>
                  <a:schemeClr val="lt1"/>
                </a:solidFill>
                <a:latin typeface="Open Sans"/>
                <a:ea typeface="Open Sans"/>
                <a:cs typeface="Open Sans"/>
                <a:sym typeface="Open Sans"/>
              </a:rPr>
              <a:t>El personal ahí puede ayudarte con apoyo para cubrir </a:t>
            </a:r>
            <a:r>
              <a:rPr i="1" lang="en" sz="800" u="sng">
                <a:solidFill>
                  <a:srgbClr val="7DC142"/>
                </a:solidFill>
                <a:latin typeface="Open Sans"/>
                <a:ea typeface="Open Sans"/>
                <a:cs typeface="Open Sans"/>
                <a:sym typeface="Open Sans"/>
                <a:hlinkClick r:id="rId7">
                  <a:extLst>
                    <a:ext uri="{A12FA001-AC4F-418D-AE19-62706E023703}">
                      <ahyp:hlinkClr val="tx"/>
                    </a:ext>
                  </a:extLst>
                </a:hlinkClick>
              </a:rPr>
              <a:t>necesidades básicas</a:t>
            </a:r>
            <a:r>
              <a:rPr i="1" lang="en" sz="800">
                <a:solidFill>
                  <a:schemeClr val="lt1"/>
                </a:solidFill>
                <a:latin typeface="Open Sans"/>
                <a:ea typeface="Open Sans"/>
                <a:cs typeface="Open Sans"/>
                <a:sym typeface="Open Sans"/>
              </a:rPr>
              <a:t> y </a:t>
            </a:r>
            <a:r>
              <a:rPr i="1" lang="en" sz="800" u="sng">
                <a:solidFill>
                  <a:srgbClr val="7DC142"/>
                </a:solidFill>
                <a:latin typeface="Open Sans"/>
                <a:ea typeface="Open Sans"/>
                <a:cs typeface="Open Sans"/>
                <a:sym typeface="Open Sans"/>
                <a:hlinkClick r:id="rId8">
                  <a:extLst>
                    <a:ext uri="{A12FA001-AC4F-418D-AE19-62706E023703}">
                      <ahyp:hlinkClr val="tx"/>
                    </a:ext>
                  </a:extLst>
                </a:hlinkClick>
              </a:rPr>
              <a:t>opciones para pagar la universidad</a:t>
            </a:r>
            <a:r>
              <a:rPr i="1" lang="en" sz="800">
                <a:solidFill>
                  <a:schemeClr val="lt1"/>
                </a:solidFill>
                <a:latin typeface="Open Sans"/>
                <a:ea typeface="Open Sans"/>
                <a:cs typeface="Open Sans"/>
                <a:sym typeface="Open Sans"/>
              </a:rPr>
              <a:t>. Para más información sobre vivir en el campus, iniciar o unirte a clubes, el gobierno estudiantil o cualquier otro tema relacionado con la vida universitaria, ¡contacta a </a:t>
            </a:r>
            <a:r>
              <a:rPr i="1" lang="en" sz="800" u="sng">
                <a:solidFill>
                  <a:srgbClr val="7DC142"/>
                </a:solidFill>
                <a:latin typeface="Open Sans"/>
                <a:ea typeface="Open Sans"/>
                <a:cs typeface="Open Sans"/>
                <a:sym typeface="Open Sans"/>
                <a:hlinkClick r:id="rId9">
                  <a:extLst>
                    <a:ext uri="{A12FA001-AC4F-418D-AE19-62706E023703}">
                      <ahyp:hlinkClr val="tx"/>
                    </a:ext>
                  </a:extLst>
                </a:hlinkClick>
              </a:rPr>
              <a:t>Tiffany Prince</a:t>
            </a:r>
            <a:r>
              <a:rPr i="1" lang="en" sz="800">
                <a:solidFill>
                  <a:schemeClr val="lt1"/>
                </a:solidFill>
                <a:latin typeface="Open Sans"/>
                <a:ea typeface="Open Sans"/>
                <a:cs typeface="Open Sans"/>
                <a:sym typeface="Open Sans"/>
              </a:rPr>
              <a:t>!</a:t>
            </a:r>
            <a:endParaRPr i="1" sz="800">
              <a:solidFill>
                <a:schemeClr val="lt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lt1"/>
              </a:solidFill>
              <a:latin typeface="Open Sans"/>
              <a:ea typeface="Open Sans"/>
              <a:cs typeface="Open Sans"/>
              <a:sym typeface="Open Sans"/>
            </a:endParaRPr>
          </a:p>
        </p:txBody>
      </p:sp>
      <p:pic>
        <p:nvPicPr>
          <p:cNvPr id="170" name="Google Shape;170;p26"/>
          <p:cNvPicPr preferRelativeResize="0"/>
          <p:nvPr/>
        </p:nvPicPr>
        <p:blipFill rotWithShape="1">
          <a:blip r:embed="rId10">
            <a:alphaModFix/>
          </a:blip>
          <a:srcRect b="30724" l="1674" r="992" t="48981"/>
          <a:stretch/>
        </p:blipFill>
        <p:spPr>
          <a:xfrm>
            <a:off x="0" y="5065800"/>
            <a:ext cx="9144001" cy="77700"/>
          </a:xfrm>
          <a:prstGeom prst="rect">
            <a:avLst/>
          </a:prstGeom>
          <a:noFill/>
          <a:ln>
            <a:noFill/>
          </a:ln>
        </p:spPr>
      </p:pic>
      <p:pic>
        <p:nvPicPr>
          <p:cNvPr id="171" name="Google Shape;171;p26"/>
          <p:cNvPicPr preferRelativeResize="0"/>
          <p:nvPr/>
        </p:nvPicPr>
        <p:blipFill rotWithShape="1">
          <a:blip r:embed="rId11">
            <a:alphaModFix/>
          </a:blip>
          <a:srcRect b="18075" l="56944" r="5147" t="14122"/>
          <a:stretch/>
        </p:blipFill>
        <p:spPr>
          <a:xfrm>
            <a:off x="5850525" y="822625"/>
            <a:ext cx="2974123" cy="299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75" name="Shape 175"/>
        <p:cNvGrpSpPr/>
        <p:nvPr/>
      </p:nvGrpSpPr>
      <p:grpSpPr>
        <a:xfrm>
          <a:off x="0" y="0"/>
          <a:ext cx="0" cy="0"/>
          <a:chOff x="0" y="0"/>
          <a:chExt cx="0" cy="0"/>
        </a:xfrm>
      </p:grpSpPr>
      <p:pic>
        <p:nvPicPr>
          <p:cNvPr descr="https://www.cgcc.edu/sites/default/files/marketing/CGCC_Horizontal_WhiteRev.png" id="176" name="Google Shape;176;p27"/>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77" name="Google Shape;177;p27"/>
          <p:cNvSpPr txBox="1"/>
          <p:nvPr/>
        </p:nvSpPr>
        <p:spPr>
          <a:xfrm>
            <a:off x="2618375" y="380700"/>
            <a:ext cx="6114600" cy="12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78" name="Google Shape;178;p27"/>
          <p:cNvSpPr txBox="1"/>
          <p:nvPr/>
        </p:nvSpPr>
        <p:spPr>
          <a:xfrm>
            <a:off x="379825" y="462450"/>
            <a:ext cx="6950700" cy="35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Need help and don’t know where to go?</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900">
                <a:solidFill>
                  <a:schemeClr val="lt1"/>
                </a:solidFill>
                <a:latin typeface="Open Sans"/>
                <a:ea typeface="Open Sans"/>
                <a:cs typeface="Open Sans"/>
                <a:sym typeface="Open Sans"/>
              </a:rPr>
              <a:t>¿Necesitas ayuda y no sabes a dónde acudir?</a:t>
            </a:r>
            <a:endParaRPr b="1"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lang="en" sz="1200" u="sng">
                <a:solidFill>
                  <a:srgbClr val="7DC142"/>
                </a:solidFill>
                <a:latin typeface="Open Sans"/>
                <a:ea typeface="Open Sans"/>
                <a:cs typeface="Open Sans"/>
                <a:sym typeface="Open Sans"/>
                <a:hlinkClick r:id="rId4">
                  <a:extLst>
                    <a:ext uri="{A12FA001-AC4F-418D-AE19-62706E023703}">
                      <ahyp:hlinkClr val="tx"/>
                    </a:ext>
                  </a:extLst>
                </a:hlinkClick>
              </a:rPr>
              <a:t>The Student Services Main Office</a:t>
            </a:r>
            <a:r>
              <a:rPr b="1" lang="en" sz="1200">
                <a:solidFill>
                  <a:schemeClr val="lt1"/>
                </a:solidFill>
                <a:latin typeface="Open Sans"/>
                <a:ea typeface="Open Sans"/>
                <a:cs typeface="Open Sans"/>
                <a:sym typeface="Open Sans"/>
              </a:rPr>
              <a:t> </a:t>
            </a:r>
            <a:r>
              <a:rPr lang="en" sz="1200">
                <a:solidFill>
                  <a:schemeClr val="lt1"/>
                </a:solidFill>
                <a:latin typeface="Open Sans"/>
                <a:ea typeface="Open Sans"/>
                <a:cs typeface="Open Sans"/>
                <a:sym typeface="Open Sans"/>
              </a:rPr>
              <a:t>&amp; </a:t>
            </a:r>
            <a:r>
              <a:rPr lang="en" sz="1200" u="sng">
                <a:solidFill>
                  <a:srgbClr val="7DC142"/>
                </a:solidFill>
                <a:latin typeface="Open Sans"/>
                <a:ea typeface="Open Sans"/>
                <a:cs typeface="Open Sans"/>
                <a:sym typeface="Open Sans"/>
                <a:hlinkClick r:id="rId5">
                  <a:extLst>
                    <a:ext uri="{A12FA001-AC4F-418D-AE19-62706E023703}">
                      <ahyp:hlinkClr val="tx"/>
                    </a:ext>
                  </a:extLst>
                </a:hlinkClick>
              </a:rPr>
              <a:t>The Library &amp; Learning Commons (LLC) </a:t>
            </a:r>
            <a:r>
              <a:rPr lang="en" sz="1200">
                <a:solidFill>
                  <a:schemeClr val="lt1"/>
                </a:solidFill>
                <a:latin typeface="Open Sans"/>
                <a:ea typeface="Open Sans"/>
                <a:cs typeface="Open Sans"/>
                <a:sym typeface="Open Sans"/>
              </a:rPr>
              <a:t>offer:</a:t>
            </a:r>
            <a:endParaRPr sz="1200">
              <a:solidFill>
                <a:schemeClr val="lt1"/>
              </a:solidFill>
              <a:latin typeface="Open Sans"/>
              <a:ea typeface="Open Sans"/>
              <a:cs typeface="Open Sans"/>
              <a:sym typeface="Open Sans"/>
            </a:endParaRPr>
          </a:p>
          <a:p>
            <a:pPr indent="0" lvl="0" marL="0" rtl="0" algn="l">
              <a:lnSpc>
                <a:spcPct val="115000"/>
              </a:lnSpc>
              <a:spcBef>
                <a:spcPts val="1200"/>
              </a:spcBef>
              <a:spcAft>
                <a:spcPts val="0"/>
              </a:spcAft>
              <a:buNone/>
            </a:pPr>
            <a:r>
              <a:rPr i="1" lang="en" sz="1200" u="sng">
                <a:solidFill>
                  <a:srgbClr val="7DC142"/>
                </a:solidFill>
                <a:latin typeface="Open Sans"/>
                <a:ea typeface="Open Sans"/>
                <a:cs typeface="Open Sans"/>
                <a:sym typeface="Open Sans"/>
                <a:hlinkClick r:id="rId6">
                  <a:extLst>
                    <a:ext uri="{A12FA001-AC4F-418D-AE19-62706E023703}">
                      <ahyp:hlinkClr val="tx"/>
                    </a:ext>
                  </a:extLst>
                </a:hlinkClick>
              </a:rPr>
              <a:t>La Oficina Principal de Servicios Estudiantiles</a:t>
            </a:r>
            <a:r>
              <a:rPr i="1" lang="en" sz="1200">
                <a:solidFill>
                  <a:schemeClr val="lt1"/>
                </a:solidFill>
                <a:latin typeface="Open Sans"/>
                <a:ea typeface="Open Sans"/>
                <a:cs typeface="Open Sans"/>
                <a:sym typeface="Open Sans"/>
              </a:rPr>
              <a:t> y </a:t>
            </a:r>
            <a:r>
              <a:rPr i="1" lang="en" sz="1200" u="sng">
                <a:solidFill>
                  <a:srgbClr val="7DC142"/>
                </a:solidFill>
                <a:latin typeface="Open Sans"/>
                <a:ea typeface="Open Sans"/>
                <a:cs typeface="Open Sans"/>
                <a:sym typeface="Open Sans"/>
                <a:hlinkClick r:id="rId7">
                  <a:extLst>
                    <a:ext uri="{A12FA001-AC4F-418D-AE19-62706E023703}">
                      <ahyp:hlinkClr val="tx"/>
                    </a:ext>
                  </a:extLst>
                </a:hlinkClick>
              </a:rPr>
              <a:t>la Biblioteca y Centro de Aprendizaje (LLC)</a:t>
            </a:r>
            <a:r>
              <a:rPr i="1" lang="en" sz="1200">
                <a:solidFill>
                  <a:srgbClr val="7DC142"/>
                </a:solidFill>
                <a:latin typeface="Open Sans"/>
                <a:ea typeface="Open Sans"/>
                <a:cs typeface="Open Sans"/>
                <a:sym typeface="Open Sans"/>
              </a:rPr>
              <a:t> </a:t>
            </a:r>
            <a:r>
              <a:rPr i="1" lang="en" sz="1200">
                <a:solidFill>
                  <a:schemeClr val="lt1"/>
                </a:solidFill>
                <a:latin typeface="Open Sans"/>
                <a:ea typeface="Open Sans"/>
                <a:cs typeface="Open Sans"/>
                <a:sym typeface="Open Sans"/>
              </a:rPr>
              <a:t>ofrecen:</a:t>
            </a:r>
            <a:endParaRPr i="1" sz="1800">
              <a:solidFill>
                <a:schemeClr val="lt1"/>
              </a:solidFill>
              <a:latin typeface="Open Sans"/>
              <a:ea typeface="Open Sans"/>
              <a:cs typeface="Open Sans"/>
              <a:sym typeface="Open Sans"/>
            </a:endParaRPr>
          </a:p>
          <a:p>
            <a:pPr indent="-298450" lvl="0" marL="457200" rtl="0" algn="l">
              <a:spcBef>
                <a:spcPts val="1200"/>
              </a:spcBef>
              <a:spcAft>
                <a:spcPts val="0"/>
              </a:spcAft>
              <a:buClr>
                <a:schemeClr val="lt1"/>
              </a:buClr>
              <a:buSzPts val="1100"/>
              <a:buFont typeface="Open Sans"/>
              <a:buChar char="●"/>
            </a:pPr>
            <a:r>
              <a:rPr lang="en" sz="1100">
                <a:solidFill>
                  <a:schemeClr val="lt1"/>
                </a:solidFill>
                <a:latin typeface="Open Sans"/>
                <a:ea typeface="Open Sans"/>
                <a:cs typeface="Open Sans"/>
                <a:sym typeface="Open Sans"/>
              </a:rPr>
              <a:t>Consistent and dependable hours / </a:t>
            </a:r>
            <a:r>
              <a:rPr i="1" lang="en" sz="1100">
                <a:solidFill>
                  <a:schemeClr val="lt1"/>
                </a:solidFill>
                <a:latin typeface="Open Sans"/>
                <a:ea typeface="Open Sans"/>
                <a:cs typeface="Open Sans"/>
                <a:sym typeface="Open Sans"/>
              </a:rPr>
              <a:t>Horarios consistentes y confiables</a:t>
            </a:r>
            <a:endParaRPr i="1"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Char char="●"/>
            </a:pPr>
            <a:r>
              <a:rPr lang="en" sz="1100">
                <a:solidFill>
                  <a:schemeClr val="lt1"/>
                </a:solidFill>
                <a:latin typeface="Open Sans"/>
                <a:ea typeface="Open Sans"/>
                <a:cs typeface="Open Sans"/>
                <a:sym typeface="Open Sans"/>
              </a:rPr>
              <a:t>Navigation assistance /</a:t>
            </a:r>
            <a:r>
              <a:rPr i="1" lang="en" sz="1100">
                <a:solidFill>
                  <a:schemeClr val="lt1"/>
                </a:solidFill>
                <a:latin typeface="Open Sans"/>
                <a:ea typeface="Open Sans"/>
                <a:cs typeface="Open Sans"/>
                <a:sym typeface="Open Sans"/>
              </a:rPr>
              <a:t> Asistencia para orientación</a:t>
            </a:r>
            <a:endParaRPr i="1" sz="1100">
              <a:solidFill>
                <a:schemeClr val="lt1"/>
              </a:solidFill>
              <a:latin typeface="Open Sans"/>
              <a:ea typeface="Open Sans"/>
              <a:cs typeface="Open Sans"/>
              <a:sym typeface="Open Sans"/>
            </a:endParaRPr>
          </a:p>
          <a:p>
            <a:pPr indent="-298450" lvl="1" marL="914400" rtl="0" algn="l">
              <a:spcBef>
                <a:spcPts val="0"/>
              </a:spcBef>
              <a:spcAft>
                <a:spcPts val="0"/>
              </a:spcAft>
              <a:buClr>
                <a:schemeClr val="lt1"/>
              </a:buClr>
              <a:buSzPts val="1100"/>
              <a:buFont typeface="Open Sans"/>
              <a:buChar char="○"/>
            </a:pPr>
            <a:r>
              <a:rPr lang="en" sz="1100">
                <a:solidFill>
                  <a:schemeClr val="lt1"/>
                </a:solidFill>
                <a:latin typeface="Open Sans"/>
                <a:ea typeface="Open Sans"/>
                <a:cs typeface="Open Sans"/>
                <a:sym typeface="Open Sans"/>
              </a:rPr>
              <a:t>Consult a staff member if you are unsure of who to contact for a certain need</a:t>
            </a:r>
            <a:r>
              <a:rPr lang="en" sz="1100">
                <a:solidFill>
                  <a:schemeClr val="lt1"/>
                </a:solidFill>
                <a:latin typeface="Open Sans"/>
                <a:ea typeface="Open Sans"/>
                <a:cs typeface="Open Sans"/>
                <a:sym typeface="Open Sans"/>
              </a:rPr>
              <a:t> / </a:t>
            </a:r>
            <a:endParaRPr sz="1100">
              <a:solidFill>
                <a:schemeClr val="lt1"/>
              </a:solidFill>
              <a:latin typeface="Open Sans"/>
              <a:ea typeface="Open Sans"/>
              <a:cs typeface="Open Sans"/>
              <a:sym typeface="Open Sans"/>
            </a:endParaRPr>
          </a:p>
          <a:p>
            <a:pPr indent="0" lvl="0" marL="914400" rtl="0" algn="l">
              <a:spcBef>
                <a:spcPts val="0"/>
              </a:spcBef>
              <a:spcAft>
                <a:spcPts val="0"/>
              </a:spcAft>
              <a:buNone/>
            </a:pPr>
            <a:r>
              <a:rPr i="1" lang="en" sz="1100">
                <a:solidFill>
                  <a:schemeClr val="lt1"/>
                </a:solidFill>
                <a:latin typeface="Open Sans"/>
                <a:ea typeface="Open Sans"/>
                <a:cs typeface="Open Sans"/>
                <a:sym typeface="Open Sans"/>
              </a:rPr>
              <a:t>Consulta con un miembro del personal si no estás seguro de a quién contactar para alguna necesidad específica</a:t>
            </a:r>
            <a:endParaRPr i="1" sz="1100">
              <a:solidFill>
                <a:schemeClr val="lt1"/>
              </a:solidFill>
              <a:latin typeface="Open Sans"/>
              <a:ea typeface="Open Sans"/>
              <a:cs typeface="Open Sans"/>
              <a:sym typeface="Open Sans"/>
            </a:endParaRPr>
          </a:p>
          <a:p>
            <a:pPr indent="0" lvl="0" marL="914400" rtl="0" algn="l">
              <a:spcBef>
                <a:spcPts val="0"/>
              </a:spcBef>
              <a:spcAft>
                <a:spcPts val="0"/>
              </a:spcAft>
              <a:buNone/>
            </a:pPr>
            <a:r>
              <a:t/>
            </a:r>
            <a:endParaRPr sz="1100">
              <a:solidFill>
                <a:schemeClr val="lt1"/>
              </a:solidFill>
              <a:latin typeface="Open Sans"/>
              <a:ea typeface="Open Sans"/>
              <a:cs typeface="Open Sans"/>
              <a:sym typeface="Open Sans"/>
            </a:endParaRPr>
          </a:p>
          <a:p>
            <a:pPr indent="0" lvl="0" marL="0" rtl="0" algn="l">
              <a:spcBef>
                <a:spcPts val="0"/>
              </a:spcBef>
              <a:spcAft>
                <a:spcPts val="0"/>
              </a:spcAft>
              <a:buNone/>
            </a:pPr>
            <a:r>
              <a:rPr lang="en" sz="1100">
                <a:solidFill>
                  <a:schemeClr val="lt1"/>
                </a:solidFill>
                <a:latin typeface="Open Sans"/>
                <a:ea typeface="Open Sans"/>
                <a:cs typeface="Open Sans"/>
                <a:sym typeface="Open Sans"/>
              </a:rPr>
              <a:t>They will point you in the right direction or help you contact them!</a:t>
            </a:r>
            <a:endParaRPr sz="1100">
              <a:solidFill>
                <a:schemeClr val="lt1"/>
              </a:solidFill>
              <a:latin typeface="Open Sans"/>
              <a:ea typeface="Open Sans"/>
              <a:cs typeface="Open Sans"/>
              <a:sym typeface="Open Sans"/>
            </a:endParaRPr>
          </a:p>
          <a:p>
            <a:pPr indent="0" lvl="0" marL="0" rtl="0" algn="l">
              <a:spcBef>
                <a:spcPts val="0"/>
              </a:spcBef>
              <a:spcAft>
                <a:spcPts val="0"/>
              </a:spcAft>
              <a:buNone/>
            </a:pPr>
            <a:r>
              <a:rPr i="1" lang="en" sz="1100">
                <a:solidFill>
                  <a:schemeClr val="lt1"/>
                </a:solidFill>
                <a:latin typeface="Open Sans"/>
                <a:ea typeface="Open Sans"/>
                <a:cs typeface="Open Sans"/>
                <a:sym typeface="Open Sans"/>
              </a:rPr>
              <a:t>¡Ellos te dirigirán en la dirección correcta o te ayudarán a ponerte en contacto!</a:t>
            </a:r>
            <a:endParaRPr i="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100">
              <a:solidFill>
                <a:schemeClr val="lt1"/>
              </a:solidFill>
              <a:latin typeface="Open Sans"/>
              <a:ea typeface="Open Sans"/>
              <a:cs typeface="Open Sans"/>
              <a:sym typeface="Open Sans"/>
            </a:endParaRPr>
          </a:p>
        </p:txBody>
      </p:sp>
      <p:pic>
        <p:nvPicPr>
          <p:cNvPr id="179" name="Google Shape;179;p27"/>
          <p:cNvPicPr preferRelativeResize="0"/>
          <p:nvPr/>
        </p:nvPicPr>
        <p:blipFill rotWithShape="1">
          <a:blip r:embed="rId8">
            <a:alphaModFix/>
          </a:blip>
          <a:srcRect b="30724" l="1674" r="992" t="48981"/>
          <a:stretch/>
        </p:blipFill>
        <p:spPr>
          <a:xfrm>
            <a:off x="0" y="5065800"/>
            <a:ext cx="9144001" cy="77700"/>
          </a:xfrm>
          <a:prstGeom prst="rect">
            <a:avLst/>
          </a:prstGeom>
          <a:noFill/>
          <a:ln>
            <a:noFill/>
          </a:ln>
        </p:spPr>
      </p:pic>
      <p:pic>
        <p:nvPicPr>
          <p:cNvPr id="180" name="Google Shape;180;p27"/>
          <p:cNvPicPr preferRelativeResize="0"/>
          <p:nvPr/>
        </p:nvPicPr>
        <p:blipFill rotWithShape="1">
          <a:blip r:embed="rId9">
            <a:alphaModFix/>
          </a:blip>
          <a:srcRect b="0" l="61045" r="0" t="34644"/>
          <a:stretch/>
        </p:blipFill>
        <p:spPr>
          <a:xfrm>
            <a:off x="6595775" y="2738650"/>
            <a:ext cx="2548224" cy="2404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84" name="Shape 184"/>
        <p:cNvGrpSpPr/>
        <p:nvPr/>
      </p:nvGrpSpPr>
      <p:grpSpPr>
        <a:xfrm>
          <a:off x="0" y="0"/>
          <a:ext cx="0" cy="0"/>
          <a:chOff x="0" y="0"/>
          <a:chExt cx="0" cy="0"/>
        </a:xfrm>
      </p:grpSpPr>
      <p:pic>
        <p:nvPicPr>
          <p:cNvPr descr="https://www.cgcc.edu/sites/default/files/marketing/CGCC_Horizontal_WhiteRev.png" id="185" name="Google Shape;185;p28"/>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86" name="Google Shape;186;p28"/>
          <p:cNvSpPr txBox="1"/>
          <p:nvPr/>
        </p:nvSpPr>
        <p:spPr>
          <a:xfrm>
            <a:off x="473975" y="972950"/>
            <a:ext cx="5159100" cy="29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The Hood River campus offers…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i="1" lang="en">
                <a:solidFill>
                  <a:schemeClr val="lt1"/>
                </a:solidFill>
                <a:latin typeface="Open Sans"/>
                <a:ea typeface="Open Sans"/>
                <a:cs typeface="Open Sans"/>
                <a:sym typeface="Open Sans"/>
              </a:rPr>
              <a:t>El campus de Hood River ofrece…</a:t>
            </a:r>
            <a:endParaRPr i="1">
              <a:solidFill>
                <a:schemeClr val="lt1"/>
              </a:solidFill>
              <a:latin typeface="Open Sans"/>
              <a:ea typeface="Open Sans"/>
              <a:cs typeface="Open Sans"/>
              <a:sym typeface="Open Sans"/>
            </a:endParaRPr>
          </a:p>
          <a:p>
            <a:pPr indent="0" lvl="0" marL="0" rtl="0" algn="l">
              <a:spcBef>
                <a:spcPts val="0"/>
              </a:spcBef>
              <a:spcAft>
                <a:spcPts val="0"/>
              </a:spcAft>
              <a:buNone/>
            </a:pPr>
            <a:r>
              <a:t/>
            </a:r>
            <a:endParaRPr i="1" sz="1000">
              <a:solidFill>
                <a:schemeClr val="lt1"/>
              </a:solidFill>
              <a:latin typeface="Open Sans"/>
              <a:ea typeface="Open Sans"/>
              <a:cs typeface="Open Sans"/>
              <a:sym typeface="Open Sans"/>
            </a:endParaRPr>
          </a:p>
          <a:p>
            <a:pPr indent="-292100" lvl="0" marL="457200" rtl="0" algn="l">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In person classes / </a:t>
            </a:r>
            <a:r>
              <a:rPr i="1" lang="en" sz="1000">
                <a:solidFill>
                  <a:schemeClr val="lt1"/>
                </a:solidFill>
                <a:latin typeface="Open Sans"/>
                <a:ea typeface="Open Sans"/>
                <a:cs typeface="Open Sans"/>
                <a:sym typeface="Open Sans"/>
              </a:rPr>
              <a:t>Clases presenciales</a:t>
            </a:r>
            <a:endParaRPr i="1"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lt1"/>
              </a:solidFill>
              <a:latin typeface="Open Sans"/>
              <a:ea typeface="Open Sans"/>
              <a:cs typeface="Open Sans"/>
              <a:sym typeface="Open Sans"/>
            </a:endParaRPr>
          </a:p>
          <a:p>
            <a:pPr indent="-292100" lvl="0" marL="457200" rtl="0" algn="l">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On site advising (appointment only) / </a:t>
            </a:r>
            <a:r>
              <a:rPr i="1" lang="en" sz="1000">
                <a:solidFill>
                  <a:schemeClr val="lt1"/>
                </a:solidFill>
                <a:latin typeface="Open Sans"/>
                <a:ea typeface="Open Sans"/>
                <a:cs typeface="Open Sans"/>
                <a:sym typeface="Open Sans"/>
              </a:rPr>
              <a:t>Asesoría en persona (solo con cita)</a:t>
            </a:r>
            <a:endParaRPr i="1"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lt1"/>
              </a:solidFill>
              <a:latin typeface="Open Sans"/>
              <a:ea typeface="Open Sans"/>
              <a:cs typeface="Open Sans"/>
              <a:sym typeface="Open Sans"/>
            </a:endParaRPr>
          </a:p>
          <a:p>
            <a:pPr indent="-292100" lvl="0" marL="457200" rtl="0" algn="l">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Computer and printing access / </a:t>
            </a:r>
            <a:r>
              <a:rPr i="1" lang="en" sz="1000">
                <a:solidFill>
                  <a:schemeClr val="lt1"/>
                </a:solidFill>
                <a:latin typeface="Open Sans"/>
                <a:ea typeface="Open Sans"/>
                <a:cs typeface="Open Sans"/>
                <a:sym typeface="Open Sans"/>
              </a:rPr>
              <a:t>Acceso a computadoras e impresión</a:t>
            </a:r>
            <a:endParaRPr i="1"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lt1"/>
              </a:solidFill>
              <a:latin typeface="Open Sans"/>
              <a:ea typeface="Open Sans"/>
              <a:cs typeface="Open Sans"/>
              <a:sym typeface="Open Sans"/>
            </a:endParaRPr>
          </a:p>
          <a:p>
            <a:pPr indent="-292100" lvl="0" marL="457200" rtl="0" algn="l">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Appointments with student services support staff</a:t>
            </a:r>
            <a:endParaRPr sz="1000">
              <a:solidFill>
                <a:schemeClr val="lt1"/>
              </a:solidFill>
              <a:latin typeface="Open Sans"/>
              <a:ea typeface="Open Sans"/>
              <a:cs typeface="Open Sans"/>
              <a:sym typeface="Open Sans"/>
            </a:endParaRPr>
          </a:p>
          <a:p>
            <a:pPr indent="0" lvl="0" marL="457200" rtl="0" algn="l">
              <a:spcBef>
                <a:spcPts val="0"/>
              </a:spcBef>
              <a:spcAft>
                <a:spcPts val="0"/>
              </a:spcAft>
              <a:buNone/>
            </a:pPr>
            <a:r>
              <a:rPr lang="en" sz="1000">
                <a:solidFill>
                  <a:schemeClr val="lt1"/>
                </a:solidFill>
                <a:latin typeface="Open Sans"/>
                <a:ea typeface="Open Sans"/>
                <a:cs typeface="Open Sans"/>
                <a:sym typeface="Open Sans"/>
              </a:rPr>
              <a:t>(upon request, appointment only) / </a:t>
            </a:r>
            <a:endParaRPr sz="1000">
              <a:solidFill>
                <a:schemeClr val="lt1"/>
              </a:solidFill>
              <a:latin typeface="Open Sans"/>
              <a:ea typeface="Open Sans"/>
              <a:cs typeface="Open Sans"/>
              <a:sym typeface="Open Sans"/>
            </a:endParaRPr>
          </a:p>
          <a:p>
            <a:pPr indent="0" lvl="0" marL="457200" rtl="0" algn="l">
              <a:spcBef>
                <a:spcPts val="0"/>
              </a:spcBef>
              <a:spcAft>
                <a:spcPts val="0"/>
              </a:spcAft>
              <a:buNone/>
            </a:pPr>
            <a:r>
              <a:rPr i="1" lang="en" sz="1000">
                <a:solidFill>
                  <a:schemeClr val="lt1"/>
                </a:solidFill>
                <a:latin typeface="Open Sans"/>
                <a:ea typeface="Open Sans"/>
                <a:cs typeface="Open Sans"/>
                <a:sym typeface="Open Sans"/>
              </a:rPr>
              <a:t>Citas con el personal de apoyo de servicios estudiantiles (solo con cita, previa solicitud)</a:t>
            </a:r>
            <a:endParaRPr i="1" sz="1000">
              <a:solidFill>
                <a:schemeClr val="lt1"/>
              </a:solidFill>
              <a:latin typeface="Open Sans"/>
              <a:ea typeface="Open Sans"/>
              <a:cs typeface="Open Sans"/>
              <a:sym typeface="Open Sans"/>
            </a:endParaRPr>
          </a:p>
          <a:p>
            <a:pPr indent="-292100" lvl="0" marL="914400" rtl="0" algn="l">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Financial aid services only offered over Zoom, phone, or at The Dalles campus / </a:t>
            </a:r>
            <a:r>
              <a:rPr i="1" lang="en" sz="1000">
                <a:solidFill>
                  <a:schemeClr val="lt1"/>
                </a:solidFill>
                <a:latin typeface="Open Sans"/>
                <a:ea typeface="Open Sans"/>
                <a:cs typeface="Open Sans"/>
                <a:sym typeface="Open Sans"/>
              </a:rPr>
              <a:t>Los servicios de ayuda financiera solo se ofrecen por Zoom, por teléfono o en el campus de The Dalles</a:t>
            </a:r>
            <a:endParaRPr sz="1000">
              <a:solidFill>
                <a:schemeClr val="lt1"/>
              </a:solidFill>
              <a:latin typeface="Open Sans"/>
              <a:ea typeface="Open Sans"/>
              <a:cs typeface="Open Sans"/>
              <a:sym typeface="Open Sans"/>
            </a:endParaRPr>
          </a:p>
        </p:txBody>
      </p:sp>
      <p:pic>
        <p:nvPicPr>
          <p:cNvPr id="187" name="Google Shape;187;p28"/>
          <p:cNvPicPr preferRelativeResize="0"/>
          <p:nvPr/>
        </p:nvPicPr>
        <p:blipFill rotWithShape="1">
          <a:blip r:embed="rId4">
            <a:alphaModFix/>
          </a:blip>
          <a:srcRect b="3738" l="61586" r="2703" t="33750"/>
          <a:stretch/>
        </p:blipFill>
        <p:spPr>
          <a:xfrm>
            <a:off x="6142413" y="972950"/>
            <a:ext cx="2476560" cy="2438575"/>
          </a:xfrm>
          <a:prstGeom prst="rect">
            <a:avLst/>
          </a:prstGeom>
          <a:noFill/>
          <a:ln>
            <a:noFill/>
          </a:ln>
        </p:spPr>
      </p:pic>
      <p:sp>
        <p:nvSpPr>
          <p:cNvPr id="188" name="Google Shape;188;p28"/>
          <p:cNvSpPr txBox="1"/>
          <p:nvPr/>
        </p:nvSpPr>
        <p:spPr>
          <a:xfrm>
            <a:off x="3767025" y="3781225"/>
            <a:ext cx="4988100" cy="10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pen Sans"/>
                <a:ea typeface="Open Sans"/>
                <a:cs typeface="Open Sans"/>
                <a:sym typeface="Open Sans"/>
              </a:rPr>
              <a:t>F</a:t>
            </a:r>
            <a:r>
              <a:rPr lang="en" sz="700">
                <a:solidFill>
                  <a:schemeClr val="lt1"/>
                </a:solidFill>
                <a:latin typeface="Open Sans"/>
                <a:ea typeface="Open Sans"/>
                <a:cs typeface="Open Sans"/>
                <a:sym typeface="Open Sans"/>
              </a:rPr>
              <a:t>or urgent needs, always contact the Student Services main office in The Dalles.</a:t>
            </a:r>
            <a:endParaRPr sz="700">
              <a:solidFill>
                <a:schemeClr val="lt1"/>
              </a:solidFill>
              <a:latin typeface="Open Sans"/>
              <a:ea typeface="Open Sans"/>
              <a:cs typeface="Open Sans"/>
              <a:sym typeface="Open Sans"/>
            </a:endParaRPr>
          </a:p>
          <a:p>
            <a:pPr indent="0" lvl="0" marL="0" rtl="0" algn="l">
              <a:spcBef>
                <a:spcPts val="0"/>
              </a:spcBef>
              <a:spcAft>
                <a:spcPts val="0"/>
              </a:spcAft>
              <a:buNone/>
            </a:pPr>
            <a:r>
              <a:rPr lang="en" sz="700" u="sng">
                <a:solidFill>
                  <a:srgbClr val="7DC142"/>
                </a:solidFill>
                <a:latin typeface="Open Sans"/>
                <a:ea typeface="Open Sans"/>
                <a:cs typeface="Open Sans"/>
                <a:sym typeface="Open Sans"/>
                <a:hlinkClick r:id="rId5">
                  <a:extLst>
                    <a:ext uri="{A12FA001-AC4F-418D-AE19-62706E023703}">
                      <ahyp:hlinkClr val="tx"/>
                    </a:ext>
                  </a:extLst>
                </a:hlinkClick>
              </a:rPr>
              <a:t>studentservices@cgcc.edu</a:t>
            </a:r>
            <a:endParaRPr sz="700">
              <a:solidFill>
                <a:srgbClr val="7DC142"/>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00">
                <a:solidFill>
                  <a:schemeClr val="lt1"/>
                </a:solidFill>
                <a:latin typeface="Open Sans"/>
                <a:ea typeface="Open Sans"/>
                <a:cs typeface="Open Sans"/>
                <a:sym typeface="Open Sans"/>
              </a:rPr>
              <a:t>(541) 506-6011, option 2</a:t>
            </a:r>
            <a:endParaRPr sz="7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7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sz="900">
                <a:solidFill>
                  <a:schemeClr val="lt1"/>
                </a:solidFill>
                <a:latin typeface="Open Sans"/>
                <a:ea typeface="Open Sans"/>
                <a:cs typeface="Open Sans"/>
                <a:sym typeface="Open Sans"/>
              </a:rPr>
              <a:t>Para necesidades urgentes, siempre contacta la oficina principal de Servicios Estudiantiles en The Dalles.</a:t>
            </a:r>
            <a:endParaRPr i="1" sz="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sz="900" u="sng">
                <a:solidFill>
                  <a:srgbClr val="7DC142"/>
                </a:solidFill>
                <a:latin typeface="Open Sans"/>
                <a:ea typeface="Open Sans"/>
                <a:cs typeface="Open Sans"/>
                <a:sym typeface="Open Sans"/>
                <a:hlinkClick r:id="rId6">
                  <a:extLst>
                    <a:ext uri="{A12FA001-AC4F-418D-AE19-62706E023703}">
                      <ahyp:hlinkClr val="tx"/>
                    </a:ext>
                  </a:extLst>
                </a:hlinkClick>
              </a:rPr>
              <a:t>studentservices@cgcc.edu</a:t>
            </a:r>
            <a:endParaRPr i="1" sz="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sz="900">
                <a:solidFill>
                  <a:schemeClr val="lt1"/>
                </a:solidFill>
                <a:latin typeface="Open Sans"/>
                <a:ea typeface="Open Sans"/>
                <a:cs typeface="Open Sans"/>
                <a:sym typeface="Open Sans"/>
              </a:rPr>
              <a:t>(541) 506-6011, opción 2</a:t>
            </a:r>
            <a:endParaRPr i="1" sz="900">
              <a:solidFill>
                <a:schemeClr val="lt1"/>
              </a:solidFill>
              <a:latin typeface="Open Sans"/>
              <a:ea typeface="Open Sans"/>
              <a:cs typeface="Open Sans"/>
              <a:sym typeface="Open Sans"/>
            </a:endParaRPr>
          </a:p>
        </p:txBody>
      </p:sp>
      <p:pic>
        <p:nvPicPr>
          <p:cNvPr id="189" name="Google Shape;189;p28"/>
          <p:cNvPicPr preferRelativeResize="0"/>
          <p:nvPr/>
        </p:nvPicPr>
        <p:blipFill rotWithShape="1">
          <a:blip r:embed="rId7">
            <a:alphaModFix/>
          </a:blip>
          <a:srcRect b="30724" l="1674" r="992" t="48981"/>
          <a:stretch/>
        </p:blipFill>
        <p:spPr>
          <a:xfrm>
            <a:off x="0" y="5065800"/>
            <a:ext cx="9144001" cy="77700"/>
          </a:xfrm>
          <a:prstGeom prst="rect">
            <a:avLst/>
          </a:prstGeom>
          <a:noFill/>
          <a:ln>
            <a:noFill/>
          </a:ln>
        </p:spPr>
      </p:pic>
      <p:sp>
        <p:nvSpPr>
          <p:cNvPr id="190" name="Google Shape;190;p28"/>
          <p:cNvSpPr txBox="1"/>
          <p:nvPr/>
        </p:nvSpPr>
        <p:spPr>
          <a:xfrm>
            <a:off x="473975" y="283100"/>
            <a:ext cx="78783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Open Sans"/>
                <a:ea typeface="Open Sans"/>
                <a:cs typeface="Open Sans"/>
                <a:sym typeface="Open Sans"/>
              </a:rPr>
              <a:t>Did you know CGCC has a campus in Hood River?</a:t>
            </a:r>
            <a:endParaRPr b="1"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900">
                <a:solidFill>
                  <a:schemeClr val="lt1"/>
                </a:solidFill>
                <a:latin typeface="Open Sans"/>
                <a:ea typeface="Open Sans"/>
                <a:cs typeface="Open Sans"/>
                <a:sym typeface="Open Sans"/>
              </a:rPr>
              <a:t>¿Sabías que CGCC tiene un campus en Hood River?</a:t>
            </a:r>
            <a:endParaRPr b="1"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94" name="Shape 194"/>
        <p:cNvGrpSpPr/>
        <p:nvPr/>
      </p:nvGrpSpPr>
      <p:grpSpPr>
        <a:xfrm>
          <a:off x="0" y="0"/>
          <a:ext cx="0" cy="0"/>
          <a:chOff x="0" y="0"/>
          <a:chExt cx="0" cy="0"/>
        </a:xfrm>
      </p:grpSpPr>
      <p:pic>
        <p:nvPicPr>
          <p:cNvPr descr="https://www.cgcc.edu/sites/default/files/marketing/CGCC_Horizontal_WhiteRev.png" id="195" name="Google Shape;195;p29"/>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96" name="Google Shape;196;p29"/>
          <p:cNvSpPr txBox="1"/>
          <p:nvPr/>
        </p:nvSpPr>
        <p:spPr>
          <a:xfrm>
            <a:off x="379825" y="540150"/>
            <a:ext cx="5322600" cy="34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What’</a:t>
            </a:r>
            <a:r>
              <a:rPr b="1" lang="en" sz="1100">
                <a:solidFill>
                  <a:schemeClr val="lt1"/>
                </a:solidFill>
                <a:latin typeface="Open Sans"/>
                <a:ea typeface="Open Sans"/>
                <a:cs typeface="Open Sans"/>
                <a:sym typeface="Open Sans"/>
              </a:rPr>
              <a:t>s Next?</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lang="en" sz="2500">
                <a:solidFill>
                  <a:schemeClr val="lt1"/>
                </a:solidFill>
                <a:latin typeface="Open Sans"/>
                <a:ea typeface="Open Sans"/>
                <a:cs typeface="Open Sans"/>
                <a:sym typeface="Open Sans"/>
              </a:rPr>
              <a:t>¿Qué sigue?</a:t>
            </a:r>
            <a:endParaRPr b="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22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800">
                <a:solidFill>
                  <a:schemeClr val="lt1"/>
                </a:solidFill>
                <a:latin typeface="Open Sans"/>
                <a:ea typeface="Open Sans"/>
                <a:cs typeface="Open Sans"/>
                <a:sym typeface="Open Sans"/>
              </a:rPr>
              <a:t>1.)</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lt1"/>
                </a:solidFill>
                <a:latin typeface="Open Sans"/>
                <a:ea typeface="Open Sans"/>
                <a:cs typeface="Open Sans"/>
                <a:sym typeface="Open Sans"/>
              </a:rPr>
              <a:t>Ensure your new student checklist is </a:t>
            </a:r>
            <a:r>
              <a:rPr lang="en">
                <a:solidFill>
                  <a:schemeClr val="lt1"/>
                </a:solidFill>
                <a:latin typeface="Open Sans"/>
                <a:ea typeface="Open Sans"/>
                <a:cs typeface="Open Sans"/>
                <a:sym typeface="Open Sans"/>
              </a:rPr>
              <a:t>complete</a:t>
            </a:r>
            <a:r>
              <a:rPr lang="en">
                <a:solidFill>
                  <a:schemeClr val="lt1"/>
                </a:solidFill>
                <a:latin typeface="Open Sans"/>
                <a:ea typeface="Open Sans"/>
                <a:cs typeface="Open Sans"/>
                <a:sym typeface="Open Sans"/>
              </a:rPr>
              <a:t>.</a:t>
            </a:r>
            <a:endParaRPr>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a:solidFill>
                  <a:schemeClr val="lt1"/>
                </a:solidFill>
                <a:latin typeface="Open Sans"/>
                <a:ea typeface="Open Sans"/>
                <a:cs typeface="Open Sans"/>
                <a:sym typeface="Open Sans"/>
              </a:rPr>
              <a:t>Asegúrate de que tu lista de verificación para nuevos estudiantes esté completa.</a:t>
            </a:r>
            <a:endParaRPr i="1">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800">
                <a:solidFill>
                  <a:schemeClr val="lt1"/>
                </a:solidFill>
                <a:latin typeface="Open Sans"/>
                <a:ea typeface="Open Sans"/>
                <a:cs typeface="Open Sans"/>
                <a:sym typeface="Open Sans"/>
              </a:rPr>
              <a:t>2.)</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lt1"/>
                </a:solidFill>
                <a:latin typeface="Open Sans"/>
                <a:ea typeface="Open Sans"/>
                <a:cs typeface="Open Sans"/>
                <a:sym typeface="Open Sans"/>
              </a:rPr>
              <a:t>Visit the </a:t>
            </a:r>
            <a:r>
              <a:rPr lang="en" u="sng">
                <a:solidFill>
                  <a:srgbClr val="7DC142"/>
                </a:solidFill>
                <a:latin typeface="Open Sans"/>
                <a:ea typeface="Open Sans"/>
                <a:cs typeface="Open Sans"/>
                <a:sym typeface="Open Sans"/>
                <a:hlinkClick r:id="rId4">
                  <a:extLst>
                    <a:ext uri="{A12FA001-AC4F-418D-AE19-62706E023703}">
                      <ahyp:hlinkClr val="tx"/>
                    </a:ext>
                  </a:extLst>
                </a:hlinkClick>
              </a:rPr>
              <a:t>Current Students webpage</a:t>
            </a:r>
            <a:r>
              <a:rPr lang="en">
                <a:solidFill>
                  <a:schemeClr val="lt1"/>
                </a:solidFill>
                <a:latin typeface="Open Sans"/>
                <a:ea typeface="Open Sans"/>
                <a:cs typeface="Open Sans"/>
                <a:sym typeface="Open Sans"/>
              </a:rPr>
              <a:t> and see what resources are available to you!</a:t>
            </a:r>
            <a:endParaRPr>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a:solidFill>
                  <a:schemeClr val="lt1"/>
                </a:solidFill>
                <a:latin typeface="Open Sans"/>
                <a:ea typeface="Open Sans"/>
                <a:cs typeface="Open Sans"/>
                <a:sym typeface="Open Sans"/>
              </a:rPr>
              <a:t>Visita la página web de </a:t>
            </a:r>
            <a:r>
              <a:rPr i="1" lang="en" u="sng">
                <a:solidFill>
                  <a:srgbClr val="7DC142"/>
                </a:solidFill>
                <a:latin typeface="Open Sans"/>
                <a:ea typeface="Open Sans"/>
                <a:cs typeface="Open Sans"/>
                <a:sym typeface="Open Sans"/>
                <a:hlinkClick r:id="rId5">
                  <a:extLst>
                    <a:ext uri="{A12FA001-AC4F-418D-AE19-62706E023703}">
                      <ahyp:hlinkClr val="tx"/>
                    </a:ext>
                  </a:extLst>
                </a:hlinkClick>
              </a:rPr>
              <a:t>Estudiantes Actuales</a:t>
            </a:r>
            <a:r>
              <a:rPr i="1" lang="en">
                <a:solidFill>
                  <a:schemeClr val="lt1"/>
                </a:solidFill>
                <a:latin typeface="Open Sans"/>
                <a:ea typeface="Open Sans"/>
                <a:cs typeface="Open Sans"/>
                <a:sym typeface="Open Sans"/>
              </a:rPr>
              <a:t> y descubre qué recursos están disponibles para ti.</a:t>
            </a:r>
            <a:endParaRPr i="1">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3000">
              <a:solidFill>
                <a:srgbClr val="7DC142"/>
              </a:solidFill>
              <a:latin typeface="Open Sans"/>
              <a:ea typeface="Open Sans"/>
              <a:cs typeface="Open Sans"/>
              <a:sym typeface="Open Sans"/>
            </a:endParaRPr>
          </a:p>
        </p:txBody>
      </p:sp>
      <p:pic>
        <p:nvPicPr>
          <p:cNvPr id="197" name="Google Shape;197;p29"/>
          <p:cNvPicPr preferRelativeResize="0"/>
          <p:nvPr/>
        </p:nvPicPr>
        <p:blipFill rotWithShape="1">
          <a:blip r:embed="rId6">
            <a:alphaModFix/>
          </a:blip>
          <a:srcRect b="30724" l="1674" r="992" t="48981"/>
          <a:stretch/>
        </p:blipFill>
        <p:spPr>
          <a:xfrm>
            <a:off x="0" y="5065800"/>
            <a:ext cx="9144001" cy="77700"/>
          </a:xfrm>
          <a:prstGeom prst="rect">
            <a:avLst/>
          </a:prstGeom>
          <a:noFill/>
          <a:ln>
            <a:noFill/>
          </a:ln>
        </p:spPr>
      </p:pic>
      <p:pic>
        <p:nvPicPr>
          <p:cNvPr id="198" name="Google Shape;198;p29"/>
          <p:cNvPicPr preferRelativeResize="0"/>
          <p:nvPr/>
        </p:nvPicPr>
        <p:blipFill rotWithShape="1">
          <a:blip r:embed="rId7">
            <a:alphaModFix amt="60000"/>
          </a:blip>
          <a:srcRect b="0" l="4646" r="53073" t="0"/>
          <a:stretch/>
        </p:blipFill>
        <p:spPr>
          <a:xfrm>
            <a:off x="5930500" y="0"/>
            <a:ext cx="3213501" cy="50658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202" name="Shape 202"/>
        <p:cNvGrpSpPr/>
        <p:nvPr/>
      </p:nvGrpSpPr>
      <p:grpSpPr>
        <a:xfrm>
          <a:off x="0" y="0"/>
          <a:ext cx="0" cy="0"/>
          <a:chOff x="0" y="0"/>
          <a:chExt cx="0" cy="0"/>
        </a:xfrm>
      </p:grpSpPr>
      <p:pic>
        <p:nvPicPr>
          <p:cNvPr descr="https://www.cgcc.edu/sites/default/files/marketing/CGCC_Horizontal_WhiteRev.png" id="203" name="Google Shape;203;p30"/>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204" name="Google Shape;204;p30"/>
          <p:cNvSpPr txBox="1"/>
          <p:nvPr/>
        </p:nvSpPr>
        <p:spPr>
          <a:xfrm>
            <a:off x="379825" y="540150"/>
            <a:ext cx="5322600" cy="20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Questions, comments, or concerns?</a:t>
            </a:r>
            <a:endParaRPr b="1" sz="1100">
              <a:solidFill>
                <a:schemeClr val="lt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i="1" lang="en" sz="2200">
                <a:solidFill>
                  <a:schemeClr val="lt1"/>
                </a:solidFill>
                <a:latin typeface="Open Sans"/>
                <a:ea typeface="Open Sans"/>
                <a:cs typeface="Open Sans"/>
                <a:sym typeface="Open Sans"/>
              </a:rPr>
              <a:t>¿Preguntas, comentarios o inquietudes?</a:t>
            </a:r>
            <a:endParaRPr b="1" i="1" sz="2200">
              <a:solidFill>
                <a:schemeClr val="lt1"/>
              </a:solidFill>
              <a:latin typeface="Open Sans"/>
              <a:ea typeface="Open Sans"/>
              <a:cs typeface="Open Sans"/>
              <a:sym typeface="Open Sans"/>
            </a:endParaRPr>
          </a:p>
          <a:p>
            <a:pPr indent="0" lvl="0" marL="0" rtl="0" algn="l">
              <a:spcBef>
                <a:spcPts val="1200"/>
              </a:spcBef>
              <a:spcAft>
                <a:spcPts val="0"/>
              </a:spcAft>
              <a:buNone/>
            </a:pPr>
            <a:r>
              <a:rPr b="1" lang="en" sz="1100">
                <a:solidFill>
                  <a:schemeClr val="lt1"/>
                </a:solidFill>
                <a:latin typeface="Open Sans"/>
                <a:ea typeface="Open Sans"/>
                <a:cs typeface="Open Sans"/>
                <a:sym typeface="Open Sans"/>
              </a:rPr>
              <a:t>Email </a:t>
            </a:r>
            <a:r>
              <a:rPr lang="en" sz="1100" u="sng">
                <a:solidFill>
                  <a:srgbClr val="7DC142"/>
                </a:solidFill>
                <a:latin typeface="Open Sans"/>
                <a:ea typeface="Open Sans"/>
                <a:cs typeface="Open Sans"/>
                <a:sym typeface="Open Sans"/>
                <a:hlinkClick r:id="rId4">
                  <a:extLst>
                    <a:ext uri="{A12FA001-AC4F-418D-AE19-62706E023703}">
                      <ahyp:hlinkClr val="tx"/>
                    </a:ext>
                  </a:extLst>
                </a:hlinkClick>
              </a:rPr>
              <a:t>soar@cgcc.edu</a:t>
            </a:r>
            <a:r>
              <a:rPr b="1" lang="en" sz="1100">
                <a:solidFill>
                  <a:srgbClr val="7DC142"/>
                </a:solidFill>
                <a:latin typeface="Open Sans"/>
                <a:ea typeface="Open Sans"/>
                <a:cs typeface="Open Sans"/>
                <a:sym typeface="Open Sans"/>
              </a:rPr>
              <a:t> </a:t>
            </a:r>
            <a:endParaRPr b="1" sz="1100">
              <a:solidFill>
                <a:srgbClr val="7DC142"/>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i="1" lang="en" sz="1700">
                <a:solidFill>
                  <a:schemeClr val="lt1"/>
                </a:solidFill>
                <a:latin typeface="Open Sans"/>
                <a:ea typeface="Open Sans"/>
                <a:cs typeface="Open Sans"/>
                <a:sym typeface="Open Sans"/>
              </a:rPr>
              <a:t>Envía un correo a </a:t>
            </a:r>
            <a:r>
              <a:rPr lang="en" sz="1700" u="sng">
                <a:solidFill>
                  <a:srgbClr val="7DC142"/>
                </a:solidFill>
                <a:latin typeface="Open Sans"/>
                <a:ea typeface="Open Sans"/>
                <a:cs typeface="Open Sans"/>
                <a:sym typeface="Open Sans"/>
                <a:hlinkClick r:id="rId5">
                  <a:extLst>
                    <a:ext uri="{A12FA001-AC4F-418D-AE19-62706E023703}">
                      <ahyp:hlinkClr val="tx"/>
                    </a:ext>
                  </a:extLst>
                </a:hlinkClick>
              </a:rPr>
              <a:t>soar@cgcc.edu</a:t>
            </a:r>
            <a:r>
              <a:rPr b="1" lang="en" sz="1700">
                <a:solidFill>
                  <a:srgbClr val="7DC142"/>
                </a:solidFill>
                <a:latin typeface="Open Sans"/>
                <a:ea typeface="Open Sans"/>
                <a:cs typeface="Open Sans"/>
                <a:sym typeface="Open Sans"/>
              </a:rPr>
              <a:t> </a:t>
            </a:r>
            <a:endParaRPr b="1" i="1" sz="1700">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b="1" sz="1100">
              <a:solidFill>
                <a:srgbClr val="7DC142"/>
              </a:solidFill>
              <a:latin typeface="Open Sans"/>
              <a:ea typeface="Open Sans"/>
              <a:cs typeface="Open Sans"/>
              <a:sym typeface="Open Sans"/>
            </a:endParaRPr>
          </a:p>
        </p:txBody>
      </p:sp>
      <p:sp>
        <p:nvSpPr>
          <p:cNvPr id="205" name="Google Shape;205;p30"/>
          <p:cNvSpPr txBox="1"/>
          <p:nvPr/>
        </p:nvSpPr>
        <p:spPr>
          <a:xfrm>
            <a:off x="498775" y="2632350"/>
            <a:ext cx="5084700" cy="16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Thank you for joining us today!</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i="1" lang="en">
                <a:solidFill>
                  <a:schemeClr val="lt1"/>
                </a:solidFill>
                <a:latin typeface="Open Sans"/>
                <a:ea typeface="Open Sans"/>
                <a:cs typeface="Open Sans"/>
                <a:sym typeface="Open Sans"/>
              </a:rPr>
              <a:t>¡Gracias por acompañarnos hoy!</a:t>
            </a:r>
            <a:endParaRPr i="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You are welcome to revisit the </a:t>
            </a:r>
            <a:r>
              <a:rPr lang="en" u="sng">
                <a:solidFill>
                  <a:srgbClr val="7DC142"/>
                </a:solidFill>
                <a:latin typeface="Open Sans"/>
                <a:ea typeface="Open Sans"/>
                <a:cs typeface="Open Sans"/>
                <a:sym typeface="Open Sans"/>
                <a:hlinkClick r:id="rId6">
                  <a:extLst>
                    <a:ext uri="{A12FA001-AC4F-418D-AE19-62706E023703}">
                      <ahyp:hlinkClr val="tx"/>
                    </a:ext>
                  </a:extLst>
                </a:hlinkClick>
              </a:rPr>
              <a:t>NSO webpage</a:t>
            </a:r>
            <a:r>
              <a:rPr lang="en">
                <a:solidFill>
                  <a:schemeClr val="lt1"/>
                </a:solidFill>
                <a:latin typeface="Open Sans"/>
                <a:ea typeface="Open Sans"/>
                <a:cs typeface="Open Sans"/>
                <a:sym typeface="Open Sans"/>
              </a:rPr>
              <a:t> at any time.</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i="1" lang="en">
                <a:solidFill>
                  <a:schemeClr val="lt1"/>
                </a:solidFill>
                <a:latin typeface="Open Sans"/>
                <a:ea typeface="Open Sans"/>
                <a:cs typeface="Open Sans"/>
                <a:sym typeface="Open Sans"/>
              </a:rPr>
              <a:t>Puedes volver a visitar </a:t>
            </a:r>
            <a:r>
              <a:rPr i="1" lang="en" u="sng">
                <a:solidFill>
                  <a:srgbClr val="7DC142"/>
                </a:solidFill>
                <a:latin typeface="Open Sans"/>
                <a:ea typeface="Open Sans"/>
                <a:cs typeface="Open Sans"/>
                <a:sym typeface="Open Sans"/>
                <a:hlinkClick r:id="rId7">
                  <a:extLst>
                    <a:ext uri="{A12FA001-AC4F-418D-AE19-62706E023703}">
                      <ahyp:hlinkClr val="tx"/>
                    </a:ext>
                  </a:extLst>
                </a:hlinkClick>
              </a:rPr>
              <a:t>la página web de NSO </a:t>
            </a:r>
            <a:r>
              <a:rPr i="1" lang="en">
                <a:solidFill>
                  <a:schemeClr val="lt1"/>
                </a:solidFill>
                <a:latin typeface="Open Sans"/>
                <a:ea typeface="Open Sans"/>
                <a:cs typeface="Open Sans"/>
                <a:sym typeface="Open Sans"/>
              </a:rPr>
              <a:t>en cualquier momento.</a:t>
            </a:r>
            <a:endParaRPr i="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p:txBody>
      </p:sp>
      <p:pic>
        <p:nvPicPr>
          <p:cNvPr id="206" name="Google Shape;206;p30"/>
          <p:cNvPicPr preferRelativeResize="0"/>
          <p:nvPr/>
        </p:nvPicPr>
        <p:blipFill rotWithShape="1">
          <a:blip r:embed="rId8">
            <a:alphaModFix/>
          </a:blip>
          <a:srcRect b="30724" l="1674" r="992" t="48981"/>
          <a:stretch/>
        </p:blipFill>
        <p:spPr>
          <a:xfrm>
            <a:off x="0" y="5065800"/>
            <a:ext cx="9144001" cy="77700"/>
          </a:xfrm>
          <a:prstGeom prst="rect">
            <a:avLst/>
          </a:prstGeom>
          <a:noFill/>
          <a:ln>
            <a:noFill/>
          </a:ln>
        </p:spPr>
      </p:pic>
      <p:pic>
        <p:nvPicPr>
          <p:cNvPr id="207" name="Google Shape;207;p30"/>
          <p:cNvPicPr preferRelativeResize="0"/>
          <p:nvPr/>
        </p:nvPicPr>
        <p:blipFill rotWithShape="1">
          <a:blip r:embed="rId9">
            <a:alphaModFix amt="80000"/>
          </a:blip>
          <a:srcRect b="0" l="-22666" r="24838" t="0"/>
          <a:stretch/>
        </p:blipFill>
        <p:spPr>
          <a:xfrm>
            <a:off x="5073575" y="0"/>
            <a:ext cx="4070426" cy="50658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68" name="Shape 68"/>
        <p:cNvGrpSpPr/>
        <p:nvPr/>
      </p:nvGrpSpPr>
      <p:grpSpPr>
        <a:xfrm>
          <a:off x="0" y="0"/>
          <a:ext cx="0" cy="0"/>
          <a:chOff x="0" y="0"/>
          <a:chExt cx="0" cy="0"/>
        </a:xfrm>
      </p:grpSpPr>
      <p:pic>
        <p:nvPicPr>
          <p:cNvPr descr="https://www.cgcc.edu/sites/default/files/marketing/CGCC_Horizontal_WhiteRev.png" id="69" name="Google Shape;69;p15"/>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70" name="Google Shape;70;p15"/>
          <p:cNvSpPr txBox="1"/>
          <p:nvPr/>
        </p:nvSpPr>
        <p:spPr>
          <a:xfrm>
            <a:off x="379825" y="404225"/>
            <a:ext cx="8306700" cy="3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If you have not already…</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2500">
                <a:solidFill>
                  <a:schemeClr val="lt1"/>
                </a:solidFill>
                <a:latin typeface="Open Sans"/>
                <a:ea typeface="Open Sans"/>
                <a:cs typeface="Open Sans"/>
                <a:sym typeface="Open Sans"/>
              </a:rPr>
              <a:t>Si no lo has hecho…</a:t>
            </a:r>
            <a:endParaRPr b="1" i="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i="1" sz="2500">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2000">
                <a:solidFill>
                  <a:schemeClr val="lt1"/>
                </a:solidFill>
                <a:latin typeface="Open Sans"/>
                <a:ea typeface="Open Sans"/>
                <a:cs typeface="Open Sans"/>
                <a:sym typeface="Open Sans"/>
              </a:rPr>
              <a:t>1.)</a:t>
            </a:r>
            <a:endParaRPr b="1" i="1" sz="2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Watch the </a:t>
            </a:r>
            <a:r>
              <a:rPr lang="en" u="sng">
                <a:solidFill>
                  <a:srgbClr val="7DC142"/>
                </a:solidFill>
                <a:latin typeface="Open Sans"/>
                <a:ea typeface="Open Sans"/>
                <a:cs typeface="Open Sans"/>
                <a:sym typeface="Open Sans"/>
              </a:rPr>
              <a:t>introduction video</a:t>
            </a:r>
            <a:r>
              <a:rPr lang="en">
                <a:solidFill>
                  <a:schemeClr val="lt1"/>
                </a:solidFill>
                <a:latin typeface="Open Sans"/>
                <a:ea typeface="Open Sans"/>
                <a:cs typeface="Open Sans"/>
                <a:sym typeface="Open Sans"/>
              </a:rPr>
              <a:t> from CGCC President, Dr. Lawson.</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i="1" lang="en">
                <a:solidFill>
                  <a:schemeClr val="lt1"/>
                </a:solidFill>
                <a:latin typeface="Open Sans"/>
                <a:ea typeface="Open Sans"/>
                <a:cs typeface="Open Sans"/>
                <a:sym typeface="Open Sans"/>
              </a:rPr>
              <a:t>Vea el vídeo de presentación del Dr. Lawson, Presidente del CGCC.</a:t>
            </a:r>
            <a:endParaRPr i="1">
              <a:solidFill>
                <a:schemeClr val="lt1"/>
              </a:solidFill>
              <a:latin typeface="Open Sans"/>
              <a:ea typeface="Open Sans"/>
              <a:cs typeface="Open Sans"/>
              <a:sym typeface="Open Sans"/>
            </a:endParaRPr>
          </a:p>
          <a:p>
            <a:pPr indent="0" lvl="0" marL="0" rtl="0" algn="l">
              <a:spcBef>
                <a:spcPts val="0"/>
              </a:spcBef>
              <a:spcAft>
                <a:spcPts val="0"/>
              </a:spcAft>
              <a:buNone/>
            </a:pPr>
            <a:r>
              <a:t/>
            </a:r>
            <a:endParaRPr i="1">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2000">
                <a:solidFill>
                  <a:schemeClr val="lt1"/>
                </a:solidFill>
                <a:latin typeface="Open Sans"/>
                <a:ea typeface="Open Sans"/>
                <a:cs typeface="Open Sans"/>
                <a:sym typeface="Open Sans"/>
              </a:rPr>
              <a:t>2.)</a:t>
            </a:r>
            <a:endParaRPr b="1" i="1" sz="2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Open up a copy of these slides (available in </a:t>
            </a:r>
            <a:r>
              <a:rPr lang="en" u="sng">
                <a:solidFill>
                  <a:srgbClr val="7DC142"/>
                </a:solidFill>
                <a:latin typeface="Open Sans"/>
                <a:ea typeface="Open Sans"/>
                <a:cs typeface="Open Sans"/>
                <a:sym typeface="Open Sans"/>
              </a:rPr>
              <a:t>English</a:t>
            </a:r>
            <a:r>
              <a:rPr lang="en">
                <a:solidFill>
                  <a:schemeClr val="lt1"/>
                </a:solidFill>
                <a:latin typeface="Open Sans"/>
                <a:ea typeface="Open Sans"/>
                <a:cs typeface="Open Sans"/>
                <a:sym typeface="Open Sans"/>
              </a:rPr>
              <a:t> or </a:t>
            </a:r>
            <a:r>
              <a:rPr lang="en" u="sng">
                <a:solidFill>
                  <a:srgbClr val="7DC142"/>
                </a:solidFill>
                <a:latin typeface="Open Sans"/>
                <a:ea typeface="Open Sans"/>
                <a:cs typeface="Open Sans"/>
                <a:sym typeface="Open Sans"/>
              </a:rPr>
              <a:t>Spanish</a:t>
            </a:r>
            <a:r>
              <a:rPr lang="en">
                <a:solidFill>
                  <a:schemeClr val="lt1"/>
                </a:solidFill>
                <a:latin typeface="Open Sans"/>
                <a:ea typeface="Open Sans"/>
                <a:cs typeface="Open Sans"/>
                <a:sym typeface="Open Sans"/>
              </a:rPr>
              <a:t>) </a:t>
            </a:r>
            <a:r>
              <a:rPr lang="en">
                <a:solidFill>
                  <a:schemeClr val="lt1"/>
                </a:solidFill>
                <a:latin typeface="Open Sans"/>
                <a:ea typeface="Open Sans"/>
                <a:cs typeface="Open Sans"/>
                <a:sym typeface="Open Sans"/>
              </a:rPr>
              <a:t>in</a:t>
            </a:r>
            <a:r>
              <a:rPr lang="en">
                <a:solidFill>
                  <a:schemeClr val="lt1"/>
                </a:solidFill>
                <a:latin typeface="Open Sans"/>
                <a:ea typeface="Open Sans"/>
                <a:cs typeface="Open Sans"/>
                <a:sym typeface="Open Sans"/>
              </a:rPr>
              <a:t> another tab to follow along and open up the live links!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i="1" lang="en">
                <a:solidFill>
                  <a:schemeClr val="lt1"/>
                </a:solidFill>
                <a:latin typeface="Open Sans"/>
                <a:ea typeface="Open Sans"/>
                <a:cs typeface="Open Sans"/>
                <a:sym typeface="Open Sans"/>
              </a:rPr>
              <a:t>Abra una copia de estas diapositivas (disponibles en inglés o español) en otra </a:t>
            </a:r>
            <a:r>
              <a:rPr i="1" lang="en">
                <a:solidFill>
                  <a:schemeClr val="lt1"/>
                </a:solidFill>
                <a:latin typeface="Open Sans"/>
                <a:ea typeface="Open Sans"/>
                <a:cs typeface="Open Sans"/>
                <a:sym typeface="Open Sans"/>
              </a:rPr>
              <a:t>página</a:t>
            </a:r>
            <a:r>
              <a:rPr i="1" lang="en">
                <a:solidFill>
                  <a:schemeClr val="lt1"/>
                </a:solidFill>
                <a:latin typeface="Open Sans"/>
                <a:ea typeface="Open Sans"/>
                <a:cs typeface="Open Sans"/>
                <a:sym typeface="Open Sans"/>
              </a:rPr>
              <a:t> para seguirlas y abrir los enlaces en directo.</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700">
              <a:solidFill>
                <a:schemeClr val="lt1"/>
              </a:solidFill>
              <a:latin typeface="Open Sans"/>
              <a:ea typeface="Open Sans"/>
              <a:cs typeface="Open Sans"/>
              <a:sym typeface="Open Sans"/>
            </a:endParaRPr>
          </a:p>
        </p:txBody>
      </p:sp>
      <p:pic>
        <p:nvPicPr>
          <p:cNvPr id="71" name="Google Shape;71;p15"/>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75" name="Shape 75"/>
        <p:cNvGrpSpPr/>
        <p:nvPr/>
      </p:nvGrpSpPr>
      <p:grpSpPr>
        <a:xfrm>
          <a:off x="0" y="0"/>
          <a:ext cx="0" cy="0"/>
          <a:chOff x="0" y="0"/>
          <a:chExt cx="0" cy="0"/>
        </a:xfrm>
      </p:grpSpPr>
      <p:pic>
        <p:nvPicPr>
          <p:cNvPr descr="https://www.cgcc.edu/sites/default/files/marketing/CGCC_Horizontal_WhiteRev.png" id="76" name="Google Shape;76;p16"/>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77" name="Google Shape;77;p16"/>
          <p:cNvSpPr txBox="1"/>
          <p:nvPr/>
        </p:nvSpPr>
        <p:spPr>
          <a:xfrm>
            <a:off x="379825" y="141225"/>
            <a:ext cx="4598400" cy="40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MyCGCC DeepDive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2100">
                <a:solidFill>
                  <a:schemeClr val="lt1"/>
                </a:solidFill>
                <a:latin typeface="Open Sans"/>
                <a:ea typeface="Open Sans"/>
                <a:cs typeface="Open Sans"/>
                <a:sym typeface="Open Sans"/>
              </a:rPr>
              <a:t>MyCGCC Inmersión profunda</a:t>
            </a:r>
            <a:endParaRPr b="1" i="1" sz="2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7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6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300">
                <a:solidFill>
                  <a:schemeClr val="lt1"/>
                </a:solidFill>
                <a:latin typeface="Open Sans"/>
                <a:ea typeface="Open Sans"/>
                <a:cs typeface="Open Sans"/>
                <a:sym typeface="Open Sans"/>
              </a:rPr>
              <a:t>Goal</a:t>
            </a:r>
            <a:r>
              <a:rPr lang="en" sz="1300">
                <a:solidFill>
                  <a:schemeClr val="lt1"/>
                </a:solidFill>
                <a:latin typeface="Open Sans"/>
                <a:ea typeface="Open Sans"/>
                <a:cs typeface="Open Sans"/>
                <a:sym typeface="Open Sans"/>
              </a:rPr>
              <a:t>: Learn MyCGCC, which contains tools students need to be successful at CGCC. This activity will go over: </a:t>
            </a:r>
            <a:endParaRPr sz="13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i="1" lang="en" sz="1300">
                <a:solidFill>
                  <a:schemeClr val="lt1"/>
                </a:solidFill>
                <a:latin typeface="Open Sans"/>
                <a:ea typeface="Open Sans"/>
                <a:cs typeface="Open Sans"/>
                <a:sym typeface="Open Sans"/>
              </a:rPr>
              <a:t>Objetivo: </a:t>
            </a:r>
            <a:r>
              <a:rPr i="1" lang="en" sz="1300">
                <a:solidFill>
                  <a:schemeClr val="lt1"/>
                </a:solidFill>
                <a:latin typeface="Open Sans"/>
                <a:ea typeface="Open Sans"/>
                <a:cs typeface="Open Sans"/>
                <a:sym typeface="Open Sans"/>
              </a:rPr>
              <a:t>Aprender MyCGCC, que contiene herramientas útiles para el éxito de estudiantes en CGCC. Esta actividad repasará: </a:t>
            </a:r>
            <a:endParaRPr i="1" sz="13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rgbClr val="7DC142"/>
              </a:buClr>
              <a:buSzPts val="1000"/>
              <a:buFont typeface="Open Sans"/>
              <a:buChar char="●"/>
            </a:pPr>
            <a:r>
              <a:rPr lang="en" sz="1000" u="sng">
                <a:solidFill>
                  <a:srgbClr val="7DC142"/>
                </a:solidFill>
                <a:latin typeface="Open Sans"/>
                <a:ea typeface="Open Sans"/>
                <a:cs typeface="Open Sans"/>
                <a:sym typeface="Open Sans"/>
                <a:hlinkClick r:id="rId4">
                  <a:extLst>
                    <a:ext uri="{A12FA001-AC4F-418D-AE19-62706E023703}">
                      <ahyp:hlinkClr val="tx"/>
                    </a:ext>
                  </a:extLst>
                </a:hlinkClick>
              </a:rPr>
              <a:t>My CGCC: Student Portal</a:t>
            </a:r>
            <a:r>
              <a:rPr lang="en" sz="1000">
                <a:solidFill>
                  <a:srgbClr val="7DC142"/>
                </a:solidFill>
                <a:latin typeface="Open Sans"/>
                <a:ea typeface="Open Sans"/>
                <a:cs typeface="Open Sans"/>
                <a:sym typeface="Open Sans"/>
              </a:rPr>
              <a:t> </a:t>
            </a:r>
            <a:r>
              <a:rPr lang="en" sz="1000">
                <a:solidFill>
                  <a:schemeClr val="lt1"/>
                </a:solidFill>
                <a:latin typeface="Open Sans"/>
                <a:ea typeface="Open Sans"/>
                <a:cs typeface="Open Sans"/>
                <a:sym typeface="Open Sans"/>
              </a:rPr>
              <a:t>/</a:t>
            </a:r>
            <a:r>
              <a:rPr i="1" lang="en" sz="1000">
                <a:solidFill>
                  <a:schemeClr val="lt1"/>
                </a:solidFill>
                <a:latin typeface="Open Sans"/>
                <a:ea typeface="Open Sans"/>
                <a:cs typeface="Open Sans"/>
                <a:sym typeface="Open Sans"/>
              </a:rPr>
              <a:t>MyCGCC: Portal de Estudiante</a:t>
            </a:r>
            <a:endParaRPr i="1"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rgbClr val="7DC142"/>
              </a:buClr>
              <a:buSzPts val="1000"/>
              <a:buFont typeface="Open Sans"/>
              <a:buChar char="●"/>
            </a:pPr>
            <a:r>
              <a:rPr lang="en" sz="1000" u="sng">
                <a:solidFill>
                  <a:srgbClr val="7DC142"/>
                </a:solidFill>
                <a:latin typeface="Open Sans"/>
                <a:ea typeface="Open Sans"/>
                <a:cs typeface="Open Sans"/>
                <a:sym typeface="Open Sans"/>
                <a:hlinkClick r:id="rId5">
                  <a:extLst>
                    <a:ext uri="{A12FA001-AC4F-418D-AE19-62706E023703}">
                      <ahyp:hlinkClr val="tx"/>
                    </a:ext>
                  </a:extLst>
                </a:hlinkClick>
              </a:rPr>
              <a:t>CGCC Gmail</a:t>
            </a:r>
            <a:r>
              <a:rPr lang="en" sz="1000">
                <a:solidFill>
                  <a:srgbClr val="7DC142"/>
                </a:solidFill>
                <a:latin typeface="Open Sans"/>
                <a:ea typeface="Open Sans"/>
                <a:cs typeface="Open Sans"/>
                <a:sym typeface="Open Sans"/>
              </a:rPr>
              <a:t> / </a:t>
            </a:r>
            <a:r>
              <a:rPr i="1" lang="en" sz="1000">
                <a:solidFill>
                  <a:schemeClr val="lt1"/>
                </a:solidFill>
                <a:latin typeface="Open Sans"/>
                <a:ea typeface="Open Sans"/>
                <a:cs typeface="Open Sans"/>
                <a:sym typeface="Open Sans"/>
              </a:rPr>
              <a:t>CGCC correo electrónico</a:t>
            </a:r>
            <a:endParaRPr i="1"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rgbClr val="7DC142"/>
              </a:buClr>
              <a:buSzPts val="1000"/>
              <a:buFont typeface="Open Sans"/>
              <a:buChar char="●"/>
            </a:pPr>
            <a:r>
              <a:rPr lang="en" sz="1000" u="sng">
                <a:solidFill>
                  <a:srgbClr val="7DC142"/>
                </a:solidFill>
                <a:latin typeface="Open Sans"/>
                <a:ea typeface="Open Sans"/>
                <a:cs typeface="Open Sans"/>
                <a:sym typeface="Open Sans"/>
                <a:hlinkClick r:id="rId6">
                  <a:extLst>
                    <a:ext uri="{A12FA001-AC4F-418D-AE19-62706E023703}">
                      <ahyp:hlinkClr val="tx"/>
                    </a:ext>
                  </a:extLst>
                </a:hlinkClick>
              </a:rPr>
              <a:t>Moodle: Online Learning Platform</a:t>
            </a:r>
            <a:r>
              <a:rPr lang="en" sz="1000">
                <a:solidFill>
                  <a:srgbClr val="7DC142"/>
                </a:solidFill>
                <a:latin typeface="Open Sans"/>
                <a:ea typeface="Open Sans"/>
                <a:cs typeface="Open Sans"/>
                <a:sym typeface="Open Sans"/>
              </a:rPr>
              <a:t>/ </a:t>
            </a:r>
            <a:r>
              <a:rPr i="1" lang="en" sz="1000">
                <a:solidFill>
                  <a:schemeClr val="lt1"/>
                </a:solidFill>
                <a:latin typeface="Open Sans"/>
                <a:ea typeface="Open Sans"/>
                <a:cs typeface="Open Sans"/>
                <a:sym typeface="Open Sans"/>
              </a:rPr>
              <a:t>Moodle: plataforma de aprendizaje en línea</a:t>
            </a:r>
            <a:endParaRPr i="1"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rgbClr val="7DC142"/>
              </a:buClr>
              <a:buSzPts val="1000"/>
              <a:buFont typeface="Open Sans"/>
              <a:buChar char="●"/>
            </a:pPr>
            <a:r>
              <a:rPr lang="en" sz="1000" u="sng">
                <a:solidFill>
                  <a:srgbClr val="7DC142"/>
                </a:solidFill>
                <a:latin typeface="Open Sans"/>
                <a:ea typeface="Open Sans"/>
                <a:cs typeface="Open Sans"/>
                <a:sym typeface="Open Sans"/>
                <a:hlinkClick r:id="rId7">
                  <a:extLst>
                    <a:ext uri="{A12FA001-AC4F-418D-AE19-62706E023703}">
                      <ahyp:hlinkClr val="tx"/>
                    </a:ext>
                  </a:extLst>
                </a:hlinkClick>
              </a:rPr>
              <a:t>Slingshot: Book &amp; Material Purchase</a:t>
            </a:r>
            <a:r>
              <a:rPr lang="en" sz="1000">
                <a:solidFill>
                  <a:srgbClr val="7DC142"/>
                </a:solidFill>
                <a:latin typeface="Open Sans"/>
                <a:ea typeface="Open Sans"/>
                <a:cs typeface="Open Sans"/>
                <a:sym typeface="Open Sans"/>
              </a:rPr>
              <a:t>/</a:t>
            </a:r>
            <a:r>
              <a:rPr i="1" lang="en" sz="1000">
                <a:solidFill>
                  <a:schemeClr val="lt1"/>
                </a:solidFill>
                <a:latin typeface="Open Sans"/>
                <a:ea typeface="Open Sans"/>
                <a:cs typeface="Open Sans"/>
                <a:sym typeface="Open Sans"/>
              </a:rPr>
              <a:t>Slingshot: compra de libros y materiales</a:t>
            </a:r>
            <a:endParaRPr i="1"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Global: Financial Aid Portal</a:t>
            </a:r>
            <a:r>
              <a:rPr lang="en" sz="1000">
                <a:solidFill>
                  <a:schemeClr val="lt1"/>
                </a:solidFill>
                <a:latin typeface="Open Sans"/>
                <a:ea typeface="Open Sans"/>
                <a:cs typeface="Open Sans"/>
                <a:sym typeface="Open Sans"/>
              </a:rPr>
              <a:t>/ </a:t>
            </a:r>
            <a:r>
              <a:rPr i="1" lang="en" sz="1000">
                <a:solidFill>
                  <a:schemeClr val="lt1"/>
                </a:solidFill>
                <a:latin typeface="Open Sans"/>
                <a:ea typeface="Open Sans"/>
                <a:cs typeface="Open Sans"/>
                <a:sym typeface="Open Sans"/>
              </a:rPr>
              <a:t>Global: Portal de ayuda financiera</a:t>
            </a:r>
            <a:endParaRPr i="1"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3600">
              <a:solidFill>
                <a:schemeClr val="lt1"/>
              </a:solidFill>
              <a:latin typeface="Open Sans"/>
              <a:ea typeface="Open Sans"/>
              <a:cs typeface="Open Sans"/>
              <a:sym typeface="Open Sans"/>
            </a:endParaRPr>
          </a:p>
        </p:txBody>
      </p:sp>
      <p:pic>
        <p:nvPicPr>
          <p:cNvPr id="78" name="Google Shape;78;p16"/>
          <p:cNvPicPr preferRelativeResize="0"/>
          <p:nvPr/>
        </p:nvPicPr>
        <p:blipFill rotWithShape="1">
          <a:blip r:embed="rId8">
            <a:alphaModFix/>
          </a:blip>
          <a:srcRect b="30724" l="1674" r="992" t="48981"/>
          <a:stretch/>
        </p:blipFill>
        <p:spPr>
          <a:xfrm>
            <a:off x="0" y="5065800"/>
            <a:ext cx="9144001" cy="77700"/>
          </a:xfrm>
          <a:prstGeom prst="rect">
            <a:avLst/>
          </a:prstGeom>
          <a:noFill/>
          <a:ln>
            <a:noFill/>
          </a:ln>
        </p:spPr>
      </p:pic>
      <p:pic>
        <p:nvPicPr>
          <p:cNvPr id="79" name="Google Shape;79;p16"/>
          <p:cNvPicPr preferRelativeResize="0"/>
          <p:nvPr/>
        </p:nvPicPr>
        <p:blipFill rotWithShape="1">
          <a:blip r:embed="rId9">
            <a:alphaModFix amt="60000"/>
          </a:blip>
          <a:srcRect b="0" l="42154" r="6884" t="0"/>
          <a:stretch/>
        </p:blipFill>
        <p:spPr>
          <a:xfrm>
            <a:off x="5399900" y="0"/>
            <a:ext cx="3744102" cy="5065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83" name="Shape 83"/>
        <p:cNvGrpSpPr/>
        <p:nvPr/>
      </p:nvGrpSpPr>
      <p:grpSpPr>
        <a:xfrm>
          <a:off x="0" y="0"/>
          <a:ext cx="0" cy="0"/>
          <a:chOff x="0" y="0"/>
          <a:chExt cx="0" cy="0"/>
        </a:xfrm>
      </p:grpSpPr>
      <p:pic>
        <p:nvPicPr>
          <p:cNvPr descr="https://www.cgcc.edu/sites/default/files/marketing/CGCC_Horizontal_WhiteRev.png" id="84" name="Google Shape;84;p17"/>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85" name="Google Shape;85;p17"/>
          <p:cNvSpPr txBox="1"/>
          <p:nvPr/>
        </p:nvSpPr>
        <p:spPr>
          <a:xfrm>
            <a:off x="379825" y="121050"/>
            <a:ext cx="5691300" cy="5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Deepdive MyCGCC &amp; Gmail</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i="1" lang="en" sz="1900">
                <a:solidFill>
                  <a:schemeClr val="lt1"/>
                </a:solidFill>
              </a:rPr>
              <a:t>Análisis a fondo de </a:t>
            </a:r>
            <a:r>
              <a:rPr b="1" i="1" lang="en" sz="1900">
                <a:solidFill>
                  <a:schemeClr val="lt1"/>
                </a:solidFill>
              </a:rPr>
              <a:t>MyCGCC</a:t>
            </a:r>
            <a:r>
              <a:rPr i="1" lang="en" sz="1900">
                <a:solidFill>
                  <a:schemeClr val="lt1"/>
                </a:solidFill>
              </a:rPr>
              <a:t> y </a:t>
            </a:r>
            <a:r>
              <a:rPr b="1" i="1" lang="en" sz="1900">
                <a:solidFill>
                  <a:schemeClr val="lt1"/>
                </a:solidFill>
              </a:rPr>
              <a:t>Gmail</a:t>
            </a:r>
            <a:endParaRPr b="1" i="1" sz="1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lt1"/>
              </a:solidFill>
              <a:latin typeface="Open Sans"/>
              <a:ea typeface="Open Sans"/>
              <a:cs typeface="Open Sans"/>
              <a:sym typeface="Open Sans"/>
            </a:endParaRPr>
          </a:p>
        </p:txBody>
      </p:sp>
      <p:pic>
        <p:nvPicPr>
          <p:cNvPr id="86" name="Google Shape;86;p17"/>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sp>
        <p:nvSpPr>
          <p:cNvPr id="87" name="Google Shape;87;p17"/>
          <p:cNvSpPr txBox="1"/>
          <p:nvPr/>
        </p:nvSpPr>
        <p:spPr>
          <a:xfrm>
            <a:off x="3993750" y="1049450"/>
            <a:ext cx="4977000" cy="362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300" u="sng">
                <a:solidFill>
                  <a:schemeClr val="lt1"/>
                </a:solidFill>
                <a:latin typeface="Open Sans"/>
                <a:ea typeface="Open Sans"/>
                <a:cs typeface="Open Sans"/>
                <a:sym typeface="Open Sans"/>
              </a:rPr>
              <a:t>CGCC Gmail /</a:t>
            </a:r>
            <a:r>
              <a:rPr b="1" i="1" lang="en" sz="1300" u="sng">
                <a:solidFill>
                  <a:schemeClr val="lt1"/>
                </a:solidFill>
                <a:latin typeface="Open Sans"/>
                <a:ea typeface="Open Sans"/>
                <a:cs typeface="Open Sans"/>
                <a:sym typeface="Open Sans"/>
              </a:rPr>
              <a:t> Correo electrónico de CGCC</a:t>
            </a:r>
            <a:endParaRPr b="1" i="1" sz="1300" u="sng">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900">
                <a:solidFill>
                  <a:schemeClr val="lt1"/>
                </a:solidFill>
                <a:latin typeface="Open Sans"/>
                <a:ea typeface="Open Sans"/>
                <a:cs typeface="Open Sans"/>
                <a:sym typeface="Open Sans"/>
              </a:rPr>
              <a:t>Any and all emails from the college and instructors will be sent to your CGCC student gmail only.</a:t>
            </a:r>
            <a:endParaRPr b="1"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i="1" lang="en" sz="900">
                <a:solidFill>
                  <a:schemeClr val="lt1"/>
                </a:solidFill>
                <a:latin typeface="Open Sans"/>
                <a:ea typeface="Open Sans"/>
                <a:cs typeface="Open Sans"/>
                <a:sym typeface="Open Sans"/>
              </a:rPr>
              <a:t>Todos los correos del colegio y de los instructores se enviarán únicamente a tu cuenta de Gmail estudiantil de CGCC.</a:t>
            </a:r>
            <a:endParaRPr b="1"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Log into your MyCGCC / </a:t>
            </a:r>
            <a:r>
              <a:rPr i="1" lang="en" sz="900">
                <a:solidFill>
                  <a:schemeClr val="lt1"/>
                </a:solidFill>
                <a:latin typeface="Open Sans"/>
                <a:ea typeface="Open Sans"/>
                <a:cs typeface="Open Sans"/>
                <a:sym typeface="Open Sans"/>
              </a:rPr>
              <a:t>Inicia sesión en MyCGCC</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the “Moodle/Gmail/General Survey” link (lower left sidebar) / </a:t>
            </a:r>
            <a:r>
              <a:rPr i="1" lang="en" sz="900">
                <a:solidFill>
                  <a:schemeClr val="lt1"/>
                </a:solidFill>
                <a:latin typeface="Open Sans"/>
                <a:ea typeface="Open Sans"/>
                <a:cs typeface="Open Sans"/>
                <a:sym typeface="Open Sans"/>
              </a:rPr>
              <a:t>Haz clic en el enlace “Moodle/Gmail/General Survey” (en la barra lateral inferior izquierda)</a:t>
            </a:r>
            <a:endParaRPr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“Gmail” / </a:t>
            </a:r>
            <a:r>
              <a:rPr i="1" lang="en" sz="900">
                <a:solidFill>
                  <a:schemeClr val="lt1"/>
                </a:solidFill>
                <a:latin typeface="Open Sans"/>
                <a:ea typeface="Open Sans"/>
                <a:cs typeface="Open Sans"/>
                <a:sym typeface="Open Sans"/>
              </a:rPr>
              <a:t>Selecciona “Gmail”</a:t>
            </a:r>
            <a:endParaRPr i="1" sz="900">
              <a:solidFill>
                <a:schemeClr val="lt1"/>
              </a:solidFill>
              <a:latin typeface="Open Sans"/>
              <a:ea typeface="Open Sans"/>
              <a:cs typeface="Open Sans"/>
              <a:sym typeface="Open Sans"/>
            </a:endParaRPr>
          </a:p>
          <a:p>
            <a:pPr indent="-285750" lvl="1" marL="9144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Tip: We suggest right clicking and opening link in new tab / </a:t>
            </a:r>
            <a:endParaRPr sz="900">
              <a:solidFill>
                <a:schemeClr val="lt1"/>
              </a:solidFill>
              <a:latin typeface="Open Sans"/>
              <a:ea typeface="Open Sans"/>
              <a:cs typeface="Open Sans"/>
              <a:sym typeface="Open Sans"/>
            </a:endParaRPr>
          </a:p>
          <a:p>
            <a:pPr indent="-285750" lvl="1" marL="914400" rtl="0" algn="l">
              <a:lnSpc>
                <a:spcPct val="150000"/>
              </a:lnSpc>
              <a:spcBef>
                <a:spcPts val="0"/>
              </a:spcBef>
              <a:spcAft>
                <a:spcPts val="0"/>
              </a:spcAft>
              <a:buClr>
                <a:schemeClr val="lt1"/>
              </a:buClr>
              <a:buSzPts val="900"/>
              <a:buFont typeface="Open Sans"/>
              <a:buChar char="○"/>
            </a:pPr>
            <a:r>
              <a:rPr i="1" lang="en" sz="900">
                <a:solidFill>
                  <a:schemeClr val="lt1"/>
                </a:solidFill>
                <a:latin typeface="Open Sans"/>
                <a:ea typeface="Open Sans"/>
                <a:cs typeface="Open Sans"/>
                <a:sym typeface="Open Sans"/>
              </a:rPr>
              <a:t>Consejo: Te recomiendo hacer clic derecho en el enlace y abrirlo en una nueva pestaña</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This is a typical Gmail account that you use and edit as you normally would / </a:t>
            </a:r>
            <a:r>
              <a:rPr i="1" lang="en" sz="900">
                <a:solidFill>
                  <a:schemeClr val="lt1"/>
                </a:solidFill>
                <a:latin typeface="Open Sans"/>
                <a:ea typeface="Open Sans"/>
                <a:cs typeface="Open Sans"/>
                <a:sym typeface="Open Sans"/>
              </a:rPr>
              <a:t>Este es un correo de Gmail común que puedes usar y administrar como lo haces normalmente.</a:t>
            </a:r>
            <a:endParaRPr sz="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900">
                <a:solidFill>
                  <a:schemeClr val="lt1"/>
                </a:solidFill>
                <a:latin typeface="Open Sans"/>
                <a:ea typeface="Open Sans"/>
                <a:cs typeface="Open Sans"/>
                <a:sym typeface="Open Sans"/>
              </a:rPr>
              <a:t>Playlist of Tutorial Videos on YouTube / </a:t>
            </a:r>
            <a:r>
              <a:rPr i="1" lang="en" sz="900">
                <a:solidFill>
                  <a:schemeClr val="lt1"/>
                </a:solidFill>
                <a:latin typeface="Open Sans"/>
                <a:ea typeface="Open Sans"/>
                <a:cs typeface="Open Sans"/>
                <a:sym typeface="Open Sans"/>
              </a:rPr>
              <a:t>Lista de reproducción de videos tutoriales en YouTube</a:t>
            </a:r>
            <a:r>
              <a:rPr lang="en" sz="900">
                <a:solidFill>
                  <a:schemeClr val="lt1"/>
                </a:solidFill>
                <a:latin typeface="Open Sans"/>
                <a:ea typeface="Open Sans"/>
                <a:cs typeface="Open Sans"/>
                <a:sym typeface="Open Sans"/>
              </a:rPr>
              <a:t>:  </a:t>
            </a:r>
            <a:r>
              <a:rPr lang="en" sz="900" u="sng">
                <a:solidFill>
                  <a:srgbClr val="7DC142"/>
                </a:solidFill>
                <a:latin typeface="Open Sans"/>
                <a:ea typeface="Open Sans"/>
                <a:cs typeface="Open Sans"/>
                <a:sym typeface="Open Sans"/>
                <a:hlinkClick r:id="rId5">
                  <a:extLst>
                    <a:ext uri="{A12FA001-AC4F-418D-AE19-62706E023703}">
                      <ahyp:hlinkClr val="tx"/>
                    </a:ext>
                  </a:extLst>
                </a:hlinkClick>
              </a:rPr>
              <a:t>https://tinyurl.com/2areh7ke</a:t>
            </a:r>
            <a:r>
              <a:rPr b="1" lang="en" sz="900">
                <a:solidFill>
                  <a:schemeClr val="lt1"/>
                </a:solidFill>
                <a:latin typeface="Open Sans"/>
                <a:ea typeface="Open Sans"/>
                <a:cs typeface="Open Sans"/>
                <a:sym typeface="Open Sans"/>
              </a:rPr>
              <a:t>.  </a:t>
            </a:r>
            <a:endParaRPr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sp>
        <p:nvSpPr>
          <p:cNvPr id="88" name="Google Shape;88;p17"/>
          <p:cNvSpPr txBox="1"/>
          <p:nvPr/>
        </p:nvSpPr>
        <p:spPr>
          <a:xfrm>
            <a:off x="342000" y="1049450"/>
            <a:ext cx="3031500" cy="248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300" u="sng">
                <a:solidFill>
                  <a:schemeClr val="lt1"/>
                </a:solidFill>
                <a:latin typeface="Open Sans"/>
                <a:ea typeface="Open Sans"/>
                <a:cs typeface="Open Sans"/>
                <a:sym typeface="Open Sans"/>
              </a:rPr>
              <a:t>My CGCC</a:t>
            </a:r>
            <a:r>
              <a:rPr lang="en" sz="1300" u="sng">
                <a:solidFill>
                  <a:schemeClr val="lt1"/>
                </a:solidFill>
                <a:latin typeface="Open Sans"/>
                <a:ea typeface="Open Sans"/>
                <a:cs typeface="Open Sans"/>
                <a:sym typeface="Open Sans"/>
              </a:rPr>
              <a:t> </a:t>
            </a:r>
            <a:r>
              <a:rPr b="1" lang="en" sz="1300" u="sng">
                <a:solidFill>
                  <a:schemeClr val="lt1"/>
                </a:solidFill>
                <a:latin typeface="Open Sans"/>
                <a:ea typeface="Open Sans"/>
                <a:cs typeface="Open Sans"/>
                <a:sym typeface="Open Sans"/>
              </a:rPr>
              <a:t>login / </a:t>
            </a:r>
            <a:r>
              <a:rPr b="1" i="1" lang="en" sz="1300" u="sng">
                <a:solidFill>
                  <a:schemeClr val="lt1"/>
                </a:solidFill>
                <a:latin typeface="Open Sans"/>
                <a:ea typeface="Open Sans"/>
                <a:cs typeface="Open Sans"/>
                <a:sym typeface="Open Sans"/>
              </a:rPr>
              <a:t>Mi acceso a CGCC:</a:t>
            </a:r>
            <a:endParaRPr b="1" sz="1300" u="sng">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Go to </a:t>
            </a:r>
            <a:r>
              <a:rPr lang="en" sz="900" u="sng">
                <a:solidFill>
                  <a:srgbClr val="7DC142"/>
                </a:solidFill>
                <a:latin typeface="Open Sans"/>
                <a:ea typeface="Open Sans"/>
                <a:cs typeface="Open Sans"/>
                <a:sym typeface="Open Sans"/>
                <a:hlinkClick r:id="rId6">
                  <a:extLst>
                    <a:ext uri="{A12FA001-AC4F-418D-AE19-62706E023703}">
                      <ahyp:hlinkClr val="tx"/>
                    </a:ext>
                  </a:extLst>
                </a:hlinkClick>
              </a:rPr>
              <a:t>my.cgcc.edu</a:t>
            </a:r>
            <a:r>
              <a:rPr i="1" lang="en" sz="900">
                <a:solidFill>
                  <a:schemeClr val="lt1"/>
                </a:solidFill>
                <a:latin typeface="Open Sans"/>
                <a:ea typeface="Open Sans"/>
                <a:cs typeface="Open Sans"/>
                <a:sym typeface="Open Sans"/>
              </a:rPr>
              <a:t> / Ve a my.cgcc.edu</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on “Student Portal Homepage”/ </a:t>
            </a:r>
            <a:r>
              <a:rPr i="1" lang="en" sz="900">
                <a:solidFill>
                  <a:schemeClr val="lt1"/>
                </a:solidFill>
                <a:latin typeface="Open Sans"/>
                <a:ea typeface="Open Sans"/>
                <a:cs typeface="Open Sans"/>
                <a:sym typeface="Open Sans"/>
              </a:rPr>
              <a:t>Haz clic en “Student Portal Homepage” (Página principal del portal estudiantil).</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Enter your CGCC email address and provided password / </a:t>
            </a:r>
            <a:r>
              <a:rPr i="1" lang="en" sz="900">
                <a:solidFill>
                  <a:schemeClr val="lt1"/>
                </a:solidFill>
                <a:latin typeface="Open Sans"/>
                <a:ea typeface="Open Sans"/>
                <a:cs typeface="Open Sans"/>
                <a:sym typeface="Open Sans"/>
              </a:rPr>
              <a:t>Ingresa tu correo electrónico de CGCC y la contraseña proporcionada.</a:t>
            </a:r>
            <a:endParaRPr i="1" sz="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92" name="Shape 92"/>
        <p:cNvGrpSpPr/>
        <p:nvPr/>
      </p:nvGrpSpPr>
      <p:grpSpPr>
        <a:xfrm>
          <a:off x="0" y="0"/>
          <a:ext cx="0" cy="0"/>
          <a:chOff x="0" y="0"/>
          <a:chExt cx="0" cy="0"/>
        </a:xfrm>
      </p:grpSpPr>
      <p:pic>
        <p:nvPicPr>
          <p:cNvPr descr="https://www.cgcc.edu/sites/default/files/marketing/CGCC_Horizontal_WhiteRev.png" id="93" name="Google Shape;93;p18"/>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pic>
        <p:nvPicPr>
          <p:cNvPr id="94" name="Google Shape;94;p18"/>
          <p:cNvPicPr preferRelativeResize="0"/>
          <p:nvPr/>
        </p:nvPicPr>
        <p:blipFill rotWithShape="1">
          <a:blip r:embed="rId4">
            <a:alphaModFix/>
          </a:blip>
          <a:srcRect b="0" l="69373" r="0" t="45184"/>
          <a:stretch/>
        </p:blipFill>
        <p:spPr>
          <a:xfrm>
            <a:off x="6666685" y="2571750"/>
            <a:ext cx="2477314" cy="2494049"/>
          </a:xfrm>
          <a:prstGeom prst="rect">
            <a:avLst/>
          </a:prstGeom>
          <a:noFill/>
          <a:ln>
            <a:noFill/>
          </a:ln>
        </p:spPr>
      </p:pic>
      <p:pic>
        <p:nvPicPr>
          <p:cNvPr id="95" name="Google Shape;95;p18"/>
          <p:cNvPicPr preferRelativeResize="0"/>
          <p:nvPr/>
        </p:nvPicPr>
        <p:blipFill rotWithShape="1">
          <a:blip r:embed="rId5">
            <a:alphaModFix/>
          </a:blip>
          <a:srcRect b="30724" l="1674" r="992" t="48981"/>
          <a:stretch/>
        </p:blipFill>
        <p:spPr>
          <a:xfrm>
            <a:off x="0" y="5065800"/>
            <a:ext cx="9144001" cy="77700"/>
          </a:xfrm>
          <a:prstGeom prst="rect">
            <a:avLst/>
          </a:prstGeom>
          <a:noFill/>
          <a:ln>
            <a:noFill/>
          </a:ln>
        </p:spPr>
      </p:pic>
      <p:sp>
        <p:nvSpPr>
          <p:cNvPr id="96" name="Google Shape;96;p18"/>
          <p:cNvSpPr txBox="1"/>
          <p:nvPr/>
        </p:nvSpPr>
        <p:spPr>
          <a:xfrm>
            <a:off x="379825" y="182825"/>
            <a:ext cx="7808100" cy="43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Deepdive Moodle: Online Learning Platform</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1900">
                <a:solidFill>
                  <a:schemeClr val="lt1"/>
                </a:solidFill>
                <a:latin typeface="Open Sans"/>
                <a:ea typeface="Open Sans"/>
                <a:cs typeface="Open Sans"/>
                <a:sym typeface="Open Sans"/>
              </a:rPr>
              <a:t>Análisis a fondo de Moodle: </a:t>
            </a:r>
            <a:endParaRPr b="1" i="1" sz="1900">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1900">
                <a:solidFill>
                  <a:schemeClr val="lt1"/>
                </a:solidFill>
                <a:latin typeface="Open Sans"/>
                <a:ea typeface="Open Sans"/>
                <a:cs typeface="Open Sans"/>
                <a:sym typeface="Open Sans"/>
              </a:rPr>
              <a:t>Plataforma de aprendizaje en línea</a:t>
            </a:r>
            <a:endParaRPr b="1" i="1"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900" u="sng">
                <a:solidFill>
                  <a:schemeClr val="lt1"/>
                </a:solidFill>
                <a:latin typeface="Open Sans"/>
                <a:ea typeface="Open Sans"/>
                <a:cs typeface="Open Sans"/>
                <a:sym typeface="Open Sans"/>
              </a:rPr>
              <a:t>Moodle: Online Learning Platform</a:t>
            </a:r>
            <a:endParaRPr b="1" sz="900" u="sng">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i="1" lang="en" sz="1300" u="sng">
                <a:solidFill>
                  <a:schemeClr val="lt1"/>
                </a:solidFill>
                <a:latin typeface="Open Sans"/>
                <a:ea typeface="Open Sans"/>
                <a:cs typeface="Open Sans"/>
                <a:sym typeface="Open Sans"/>
              </a:rPr>
              <a:t>Moodle: Plataforma educativa en línea</a:t>
            </a:r>
            <a:endParaRPr b="1" i="1" sz="1300" u="sng">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1000" u="sng">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Log into your </a:t>
            </a:r>
            <a:r>
              <a:rPr lang="en" sz="900" u="sng">
                <a:solidFill>
                  <a:srgbClr val="7DC142"/>
                </a:solidFill>
                <a:latin typeface="Open Sans"/>
                <a:ea typeface="Open Sans"/>
                <a:cs typeface="Open Sans"/>
                <a:sym typeface="Open Sans"/>
                <a:hlinkClick r:id="rId6">
                  <a:extLst>
                    <a:ext uri="{A12FA001-AC4F-418D-AE19-62706E023703}">
                      <ahyp:hlinkClr val="tx"/>
                    </a:ext>
                  </a:extLst>
                </a:hlinkClick>
              </a:rPr>
              <a:t>MyCGCC account</a:t>
            </a:r>
            <a:r>
              <a:rPr i="1" lang="en" sz="900">
                <a:solidFill>
                  <a:schemeClr val="lt1"/>
                </a:solidFill>
                <a:latin typeface="Open Sans"/>
                <a:ea typeface="Open Sans"/>
                <a:cs typeface="Open Sans"/>
                <a:sym typeface="Open Sans"/>
              </a:rPr>
              <a:t> / Inicia sesión en tu cuenta de </a:t>
            </a:r>
            <a:r>
              <a:rPr lang="en" sz="900" u="sng">
                <a:solidFill>
                  <a:srgbClr val="7DC142"/>
                </a:solidFill>
                <a:latin typeface="Open Sans"/>
                <a:ea typeface="Open Sans"/>
                <a:cs typeface="Open Sans"/>
                <a:sym typeface="Open Sans"/>
                <a:hlinkClick r:id="rId7">
                  <a:extLst>
                    <a:ext uri="{A12FA001-AC4F-418D-AE19-62706E023703}">
                      <ahyp:hlinkClr val="tx"/>
                    </a:ext>
                  </a:extLst>
                </a:hlinkClick>
              </a:rPr>
              <a:t>MyCGCC</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the link that says “Moodle/Gmail/General Survey” / </a:t>
            </a:r>
            <a:r>
              <a:rPr i="1" lang="en" sz="900">
                <a:solidFill>
                  <a:schemeClr val="lt1"/>
                </a:solidFill>
                <a:latin typeface="Open Sans"/>
                <a:ea typeface="Open Sans"/>
                <a:cs typeface="Open Sans"/>
                <a:sym typeface="Open Sans"/>
              </a:rPr>
              <a:t>Haz clic en el enlace que dice “Moodle/Gmail/General Survey”</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“Moodle” / </a:t>
            </a:r>
            <a:r>
              <a:rPr i="1" lang="en" sz="900">
                <a:solidFill>
                  <a:schemeClr val="lt1"/>
                </a:solidFill>
                <a:latin typeface="Open Sans"/>
                <a:ea typeface="Open Sans"/>
                <a:cs typeface="Open Sans"/>
                <a:sym typeface="Open Sans"/>
              </a:rPr>
              <a:t>Haz clic en “Moodle”</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“Moodle” again / </a:t>
            </a:r>
            <a:r>
              <a:rPr i="1" lang="en" sz="900">
                <a:solidFill>
                  <a:schemeClr val="lt1"/>
                </a:solidFill>
                <a:latin typeface="Open Sans"/>
                <a:ea typeface="Open Sans"/>
                <a:cs typeface="Open Sans"/>
                <a:sym typeface="Open Sans"/>
              </a:rPr>
              <a:t>Haz clic en “Moodle” nuevamente</a:t>
            </a:r>
            <a:endParaRPr i="1" sz="900">
              <a:solidFill>
                <a:schemeClr val="lt1"/>
              </a:solidFill>
              <a:latin typeface="Open Sans"/>
              <a:ea typeface="Open Sans"/>
              <a:cs typeface="Open Sans"/>
              <a:sym typeface="Open Sans"/>
            </a:endParaRPr>
          </a:p>
          <a:p>
            <a:pPr indent="-285750" lvl="1" marL="9144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Tip: I suggest Right Clicking and opening as a new tab.</a:t>
            </a:r>
            <a:endParaRPr sz="900">
              <a:solidFill>
                <a:schemeClr val="lt1"/>
              </a:solidFill>
              <a:latin typeface="Open Sans"/>
              <a:ea typeface="Open Sans"/>
              <a:cs typeface="Open Sans"/>
              <a:sym typeface="Open Sans"/>
            </a:endParaRPr>
          </a:p>
          <a:p>
            <a:pPr indent="-285750" lvl="1" marL="914400" rtl="0" algn="l">
              <a:lnSpc>
                <a:spcPct val="150000"/>
              </a:lnSpc>
              <a:spcBef>
                <a:spcPts val="0"/>
              </a:spcBef>
              <a:spcAft>
                <a:spcPts val="0"/>
              </a:spcAft>
              <a:buClr>
                <a:schemeClr val="lt1"/>
              </a:buClr>
              <a:buSzPts val="900"/>
              <a:buFont typeface="Open Sans"/>
              <a:buChar char="○"/>
            </a:pPr>
            <a:r>
              <a:rPr i="1" lang="en" sz="900">
                <a:solidFill>
                  <a:schemeClr val="lt1"/>
                </a:solidFill>
                <a:latin typeface="Open Sans"/>
                <a:ea typeface="Open Sans"/>
                <a:cs typeface="Open Sans"/>
                <a:sym typeface="Open Sans"/>
              </a:rPr>
              <a:t>Consejo: Te sugiero hacer clic derecho y abrir en una nueva pestaña</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To get to your class you can click the current term / </a:t>
            </a:r>
            <a:r>
              <a:rPr i="1" lang="en" sz="900">
                <a:solidFill>
                  <a:schemeClr val="lt1"/>
                </a:solidFill>
                <a:latin typeface="Open Sans"/>
                <a:ea typeface="Open Sans"/>
                <a:cs typeface="Open Sans"/>
                <a:sym typeface="Open Sans"/>
              </a:rPr>
              <a:t>Para acceder a tu clase, puedes hacer clic en el término actual</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on your class / </a:t>
            </a:r>
            <a:r>
              <a:rPr i="1" lang="en" sz="900">
                <a:solidFill>
                  <a:schemeClr val="lt1"/>
                </a:solidFill>
                <a:latin typeface="Open Sans"/>
                <a:ea typeface="Open Sans"/>
                <a:cs typeface="Open Sans"/>
                <a:sym typeface="Open Sans"/>
              </a:rPr>
              <a:t>Haz clic en tu clase</a:t>
            </a:r>
            <a:endParaRPr i="1" sz="900" u="sng">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on “Dashboard” and explore / </a:t>
            </a:r>
            <a:r>
              <a:rPr i="1" lang="en" sz="900">
                <a:solidFill>
                  <a:schemeClr val="lt1"/>
                </a:solidFill>
                <a:latin typeface="Open Sans"/>
                <a:ea typeface="Open Sans"/>
                <a:cs typeface="Open Sans"/>
                <a:sym typeface="Open Sans"/>
              </a:rPr>
              <a:t>Haz clic en “Tablero” y explora</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on “Profile” and explore / </a:t>
            </a:r>
            <a:r>
              <a:rPr i="1" lang="en" sz="900">
                <a:solidFill>
                  <a:schemeClr val="lt1"/>
                </a:solidFill>
                <a:latin typeface="Open Sans"/>
                <a:ea typeface="Open Sans"/>
                <a:cs typeface="Open Sans"/>
                <a:sym typeface="Open Sans"/>
              </a:rPr>
              <a:t>Haz clic en “Perfil” y explora</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on “My courses” and explore / </a:t>
            </a:r>
            <a:r>
              <a:rPr i="1" lang="en" sz="900">
                <a:solidFill>
                  <a:schemeClr val="lt1"/>
                </a:solidFill>
                <a:latin typeface="Open Sans"/>
                <a:ea typeface="Open Sans"/>
                <a:cs typeface="Open Sans"/>
                <a:sym typeface="Open Sans"/>
              </a:rPr>
              <a:t>Haz clic en “Mis cursos” y explora</a:t>
            </a:r>
            <a:endParaRPr i="1" sz="900">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rgbClr val="7DC142"/>
              </a:solidFill>
              <a:latin typeface="Open Sans"/>
              <a:ea typeface="Open Sans"/>
              <a:cs typeface="Open Sans"/>
              <a:sym typeface="Open Sans"/>
            </a:endParaRPr>
          </a:p>
        </p:txBody>
      </p:sp>
      <p:sp>
        <p:nvSpPr>
          <p:cNvPr id="97" name="Google Shape;97;p18"/>
          <p:cNvSpPr/>
          <p:nvPr/>
        </p:nvSpPr>
        <p:spPr>
          <a:xfrm>
            <a:off x="5983075" y="334100"/>
            <a:ext cx="2590200" cy="1289700"/>
          </a:xfrm>
          <a:prstGeom prst="flowChartAlternateProcess">
            <a:avLst/>
          </a:prstGeom>
          <a:solidFill>
            <a:srgbClr val="8E6D9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8"/>
          <p:cNvSpPr txBox="1"/>
          <p:nvPr/>
        </p:nvSpPr>
        <p:spPr>
          <a:xfrm>
            <a:off x="6129625" y="384800"/>
            <a:ext cx="2297100" cy="123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lt1"/>
                </a:solidFill>
                <a:latin typeface="Open Sans"/>
                <a:ea typeface="Open Sans"/>
                <a:cs typeface="Open Sans"/>
                <a:sym typeface="Open Sans"/>
              </a:rPr>
              <a:t>You can also login to Moodle directly via </a:t>
            </a:r>
            <a:r>
              <a:rPr lang="en" sz="1000" u="sng">
                <a:solidFill>
                  <a:srgbClr val="7DC142"/>
                </a:solidFill>
                <a:latin typeface="Open Sans"/>
                <a:ea typeface="Open Sans"/>
                <a:cs typeface="Open Sans"/>
                <a:sym typeface="Open Sans"/>
                <a:hlinkClick r:id="rId8">
                  <a:extLst>
                    <a:ext uri="{A12FA001-AC4F-418D-AE19-62706E023703}">
                      <ahyp:hlinkClr val="tx"/>
                    </a:ext>
                  </a:extLst>
                </a:hlinkClick>
              </a:rPr>
              <a:t>moodle.cgcc.edu</a:t>
            </a:r>
            <a:endParaRPr sz="1000">
              <a:solidFill>
                <a:srgbClr val="7DC142"/>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sz="1000">
              <a:solidFill>
                <a:srgbClr val="7DC142"/>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i="1" lang="en" sz="1100">
                <a:solidFill>
                  <a:schemeClr val="lt1"/>
                </a:solidFill>
                <a:latin typeface="Open Sans"/>
                <a:ea typeface="Open Sans"/>
                <a:cs typeface="Open Sans"/>
                <a:sym typeface="Open Sans"/>
              </a:rPr>
              <a:t>También puedes iniciar sesión en Moodle directamente en </a:t>
            </a:r>
            <a:r>
              <a:rPr lang="en" sz="1200" u="sng">
                <a:solidFill>
                  <a:srgbClr val="7DC142"/>
                </a:solidFill>
                <a:latin typeface="Open Sans"/>
                <a:ea typeface="Open Sans"/>
                <a:cs typeface="Open Sans"/>
                <a:sym typeface="Open Sans"/>
                <a:hlinkClick r:id="rId9">
                  <a:extLst>
                    <a:ext uri="{A12FA001-AC4F-418D-AE19-62706E023703}">
                      <ahyp:hlinkClr val="tx"/>
                    </a:ext>
                  </a:extLst>
                </a:hlinkClick>
              </a:rPr>
              <a:t>moodle.cgcc.edu</a:t>
            </a:r>
            <a:endParaRPr i="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02" name="Shape 102"/>
        <p:cNvGrpSpPr/>
        <p:nvPr/>
      </p:nvGrpSpPr>
      <p:grpSpPr>
        <a:xfrm>
          <a:off x="0" y="0"/>
          <a:ext cx="0" cy="0"/>
          <a:chOff x="0" y="0"/>
          <a:chExt cx="0" cy="0"/>
        </a:xfrm>
      </p:grpSpPr>
      <p:sp>
        <p:nvSpPr>
          <p:cNvPr id="103" name="Google Shape;103;p19"/>
          <p:cNvSpPr/>
          <p:nvPr/>
        </p:nvSpPr>
        <p:spPr>
          <a:xfrm>
            <a:off x="5226700" y="1474175"/>
            <a:ext cx="3786300" cy="3139800"/>
          </a:xfrm>
          <a:prstGeom prst="roundRect">
            <a:avLst>
              <a:gd fmla="val 16667" name="adj"/>
            </a:avLst>
          </a:prstGeom>
          <a:solidFill>
            <a:srgbClr val="8E6D9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https://www.cgcc.edu/sites/default/files/marketing/CGCC_Horizontal_WhiteRev.png" id="104" name="Google Shape;104;p19"/>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pic>
        <p:nvPicPr>
          <p:cNvPr id="105" name="Google Shape;105;p19"/>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sp>
        <p:nvSpPr>
          <p:cNvPr id="106" name="Google Shape;106;p19"/>
          <p:cNvSpPr txBox="1"/>
          <p:nvPr/>
        </p:nvSpPr>
        <p:spPr>
          <a:xfrm>
            <a:off x="5391325" y="1589525"/>
            <a:ext cx="3531300" cy="290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solidFill>
                  <a:schemeClr val="lt1"/>
                </a:solidFill>
                <a:latin typeface="Open Sans"/>
                <a:ea typeface="Open Sans"/>
                <a:cs typeface="Open Sans"/>
                <a:sym typeface="Open Sans"/>
              </a:rPr>
              <a:t>ISIR Status </a:t>
            </a:r>
            <a:r>
              <a:rPr lang="en" sz="800">
                <a:solidFill>
                  <a:schemeClr val="lt1"/>
                </a:solidFill>
                <a:latin typeface="Open Sans"/>
                <a:ea typeface="Open Sans"/>
                <a:cs typeface="Open Sans"/>
                <a:sym typeface="Open Sans"/>
              </a:rPr>
              <a:t>= Plug in the number of hours (credits) you’re taking each term, see the Pell grant offered if applicable as well as loans.</a:t>
            </a:r>
            <a:endParaRPr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i="1" lang="en" sz="800">
                <a:solidFill>
                  <a:schemeClr val="lt1"/>
                </a:solidFill>
                <a:latin typeface="Open Sans"/>
                <a:ea typeface="Open Sans"/>
                <a:cs typeface="Open Sans"/>
                <a:sym typeface="Open Sans"/>
              </a:rPr>
              <a:t>Estado del ISIR</a:t>
            </a:r>
            <a:r>
              <a:rPr i="1" lang="en" sz="800">
                <a:solidFill>
                  <a:schemeClr val="lt1"/>
                </a:solidFill>
                <a:latin typeface="Open Sans"/>
                <a:ea typeface="Open Sans"/>
                <a:cs typeface="Open Sans"/>
                <a:sym typeface="Open Sans"/>
              </a:rPr>
              <a:t> = Ingresa el número de horas (créditos) que estás tomando cada semestre, revisa la beca Pell ofrecida, si aplica, así como los préstamos.</a:t>
            </a:r>
            <a:endParaRPr i="1"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800">
                <a:solidFill>
                  <a:schemeClr val="lt1"/>
                </a:solidFill>
                <a:latin typeface="Open Sans"/>
                <a:ea typeface="Open Sans"/>
                <a:cs typeface="Open Sans"/>
                <a:sym typeface="Open Sans"/>
              </a:rPr>
              <a:t>Complete Required Docs</a:t>
            </a:r>
            <a:r>
              <a:rPr lang="en" sz="800">
                <a:solidFill>
                  <a:schemeClr val="lt1"/>
                </a:solidFill>
                <a:latin typeface="Open Sans"/>
                <a:ea typeface="Open Sans"/>
                <a:cs typeface="Open Sans"/>
                <a:sym typeface="Open Sans"/>
              </a:rPr>
              <a:t> = Check here to see if there’s anything that requires more information. </a:t>
            </a:r>
            <a:endParaRPr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i="1" lang="en" sz="800">
                <a:solidFill>
                  <a:schemeClr val="lt1"/>
                </a:solidFill>
                <a:latin typeface="Open Sans"/>
                <a:ea typeface="Open Sans"/>
                <a:cs typeface="Open Sans"/>
                <a:sym typeface="Open Sans"/>
              </a:rPr>
              <a:t>Documentos Requeridos</a:t>
            </a:r>
            <a:r>
              <a:rPr i="1" lang="en" sz="800">
                <a:solidFill>
                  <a:schemeClr val="lt1"/>
                </a:solidFill>
                <a:latin typeface="Open Sans"/>
                <a:ea typeface="Open Sans"/>
                <a:cs typeface="Open Sans"/>
                <a:sym typeface="Open Sans"/>
              </a:rPr>
              <a:t> = Marca aquí para ver si hay algo que requiere más información.</a:t>
            </a:r>
            <a:endParaRPr i="1"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800">
                <a:solidFill>
                  <a:schemeClr val="lt1"/>
                </a:solidFill>
                <a:latin typeface="Open Sans"/>
                <a:ea typeface="Open Sans"/>
                <a:cs typeface="Open Sans"/>
                <a:sym typeface="Open Sans"/>
              </a:rPr>
              <a:t>Package Status</a:t>
            </a:r>
            <a:r>
              <a:rPr lang="en" sz="800">
                <a:solidFill>
                  <a:schemeClr val="lt1"/>
                </a:solidFill>
                <a:latin typeface="Open Sans"/>
                <a:ea typeface="Open Sans"/>
                <a:cs typeface="Open Sans"/>
                <a:sym typeface="Open Sans"/>
              </a:rPr>
              <a:t> = After review, this is where your award offer will be.</a:t>
            </a:r>
            <a:endParaRPr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i="1" lang="en" sz="800">
                <a:solidFill>
                  <a:schemeClr val="lt1"/>
                </a:solidFill>
                <a:latin typeface="Open Sans"/>
                <a:ea typeface="Open Sans"/>
                <a:cs typeface="Open Sans"/>
                <a:sym typeface="Open Sans"/>
              </a:rPr>
              <a:t>Estado del Paquete</a:t>
            </a:r>
            <a:r>
              <a:rPr i="1" lang="en" sz="800">
                <a:solidFill>
                  <a:schemeClr val="lt1"/>
                </a:solidFill>
                <a:latin typeface="Open Sans"/>
                <a:ea typeface="Open Sans"/>
                <a:cs typeface="Open Sans"/>
                <a:sym typeface="Open Sans"/>
              </a:rPr>
              <a:t> = Después de la revisión, aquí es donde aparecerá tu oferta de ayuda.</a:t>
            </a:r>
            <a:endParaRPr i="1"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 sz="800">
                <a:solidFill>
                  <a:schemeClr val="lt1"/>
                </a:solidFill>
                <a:latin typeface="Open Sans"/>
                <a:ea typeface="Open Sans"/>
                <a:cs typeface="Open Sans"/>
                <a:sym typeface="Open Sans"/>
              </a:rPr>
              <a:t>Questions?  Contact Student Services at </a:t>
            </a:r>
            <a:r>
              <a:rPr lang="en" sz="800" u="sng">
                <a:solidFill>
                  <a:schemeClr val="lt1"/>
                </a:solidFill>
                <a:latin typeface="Open Sans"/>
                <a:ea typeface="Open Sans"/>
                <a:cs typeface="Open Sans"/>
                <a:sym typeface="Open Sans"/>
                <a:hlinkClick r:id="rId5">
                  <a:extLst>
                    <a:ext uri="{A12FA001-AC4F-418D-AE19-62706E023703}">
                      <ahyp:hlinkClr val="tx"/>
                    </a:ext>
                  </a:extLst>
                </a:hlinkClick>
              </a:rPr>
              <a:t>financialaid@cgcc.edu</a:t>
            </a:r>
            <a:r>
              <a:rPr lang="en" sz="800">
                <a:solidFill>
                  <a:schemeClr val="lt1"/>
                </a:solidFill>
                <a:latin typeface="Open Sans"/>
                <a:ea typeface="Open Sans"/>
                <a:cs typeface="Open Sans"/>
                <a:sym typeface="Open Sans"/>
              </a:rPr>
              <a:t> </a:t>
            </a:r>
            <a:r>
              <a:rPr lang="en" sz="800">
                <a:solidFill>
                  <a:schemeClr val="lt1"/>
                </a:solidFill>
                <a:latin typeface="Open Sans"/>
                <a:ea typeface="Open Sans"/>
                <a:cs typeface="Open Sans"/>
                <a:sym typeface="Open Sans"/>
              </a:rPr>
              <a:t>or (541) 506-6011, option 2.</a:t>
            </a:r>
            <a:endParaRPr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i="1" lang="en" sz="800">
                <a:solidFill>
                  <a:schemeClr val="lt1"/>
                </a:solidFill>
                <a:latin typeface="Open Sans"/>
                <a:ea typeface="Open Sans"/>
                <a:cs typeface="Open Sans"/>
                <a:sym typeface="Open Sans"/>
              </a:rPr>
              <a:t>¿Tienes preguntas? Contacta a Servicios Estudiantiles en financialaid@cgcc.edu o al (541) 506-6011, opción 2.</a:t>
            </a:r>
            <a:endParaRPr i="1" sz="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endParaRPr>
          </a:p>
        </p:txBody>
      </p:sp>
      <p:sp>
        <p:nvSpPr>
          <p:cNvPr id="107" name="Google Shape;107;p19"/>
          <p:cNvSpPr txBox="1"/>
          <p:nvPr/>
        </p:nvSpPr>
        <p:spPr>
          <a:xfrm>
            <a:off x="379825" y="1558700"/>
            <a:ext cx="4657800" cy="2521200"/>
          </a:xfrm>
          <a:prstGeom prst="rect">
            <a:avLst/>
          </a:prstGeom>
          <a:noFill/>
          <a:ln>
            <a:noFill/>
          </a:ln>
        </p:spPr>
        <p:txBody>
          <a:bodyPr anchorCtr="0" anchor="t" bIns="91425" lIns="91425" spcFirstLastPara="1" rIns="91425" wrap="square" tIns="91425">
            <a:noAutofit/>
          </a:bodyPr>
          <a:lstStyle/>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Log into your </a:t>
            </a:r>
            <a:r>
              <a:rPr lang="en" sz="900" u="sng">
                <a:solidFill>
                  <a:srgbClr val="7DC142"/>
                </a:solidFill>
                <a:latin typeface="Open Sans"/>
                <a:ea typeface="Open Sans"/>
                <a:cs typeface="Open Sans"/>
                <a:sym typeface="Open Sans"/>
                <a:hlinkClick r:id="rId6">
                  <a:extLst>
                    <a:ext uri="{A12FA001-AC4F-418D-AE19-62706E023703}">
                      <ahyp:hlinkClr val="tx"/>
                    </a:ext>
                  </a:extLst>
                </a:hlinkClick>
              </a:rPr>
              <a:t>MyCGCC</a:t>
            </a:r>
            <a:r>
              <a:rPr lang="en" sz="900">
                <a:solidFill>
                  <a:srgbClr val="7DC142"/>
                </a:solidFill>
                <a:latin typeface="Open Sans"/>
                <a:ea typeface="Open Sans"/>
                <a:cs typeface="Open Sans"/>
                <a:sym typeface="Open Sans"/>
              </a:rPr>
              <a:t> </a:t>
            </a:r>
            <a:r>
              <a:rPr i="1" lang="en" sz="900">
                <a:solidFill>
                  <a:schemeClr val="lt1"/>
                </a:solidFill>
                <a:latin typeface="Open Sans"/>
                <a:ea typeface="Open Sans"/>
                <a:cs typeface="Open Sans"/>
                <a:sym typeface="Open Sans"/>
              </a:rPr>
              <a:t>/ </a:t>
            </a:r>
            <a:r>
              <a:rPr i="1" lang="en" sz="900">
                <a:solidFill>
                  <a:schemeClr val="lt1"/>
                </a:solidFill>
              </a:rPr>
              <a:t>Inicia sesión en tu cuenta de</a:t>
            </a:r>
            <a:r>
              <a:rPr lang="en" sz="900">
                <a:solidFill>
                  <a:schemeClr val="dk1"/>
                </a:solidFill>
              </a:rPr>
              <a:t> </a:t>
            </a:r>
            <a:r>
              <a:rPr lang="en" sz="900" u="sng">
                <a:solidFill>
                  <a:srgbClr val="7DC142"/>
                </a:solidFill>
                <a:latin typeface="Open Sans"/>
                <a:ea typeface="Open Sans"/>
                <a:cs typeface="Open Sans"/>
                <a:sym typeface="Open Sans"/>
                <a:hlinkClick r:id="rId7">
                  <a:extLst>
                    <a:ext uri="{A12FA001-AC4F-418D-AE19-62706E023703}">
                      <ahyp:hlinkClr val="tx"/>
                    </a:ext>
                  </a:extLst>
                </a:hlinkClick>
              </a:rPr>
              <a:t>MyCGCC</a:t>
            </a:r>
            <a:endParaRPr sz="900">
              <a:solidFill>
                <a:srgbClr val="7DC142"/>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on “My Financial Aid” / </a:t>
            </a:r>
            <a:r>
              <a:rPr i="1" lang="en" sz="900">
                <a:solidFill>
                  <a:schemeClr val="lt1"/>
                </a:solidFill>
                <a:latin typeface="Open Sans"/>
                <a:ea typeface="Open Sans"/>
                <a:cs typeface="Open Sans"/>
                <a:sym typeface="Open Sans"/>
              </a:rPr>
              <a:t>Haz clic en “Mi Ayuda Financiera”</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Click on “Global Portal” Sign up/Create account / </a:t>
            </a:r>
            <a:r>
              <a:rPr i="1" lang="en" sz="900">
                <a:solidFill>
                  <a:schemeClr val="lt1"/>
                </a:solidFill>
                <a:latin typeface="Open Sans"/>
                <a:ea typeface="Open Sans"/>
                <a:cs typeface="Open Sans"/>
                <a:sym typeface="Open Sans"/>
              </a:rPr>
              <a:t>Haz clic en “Portal Global” para registrarte/crear una cuenta</a:t>
            </a:r>
            <a:endParaRPr i="1" sz="900">
              <a:solidFill>
                <a:schemeClr val="lt1"/>
              </a:solidFill>
              <a:latin typeface="Open Sans"/>
              <a:ea typeface="Open Sans"/>
              <a:cs typeface="Open Sans"/>
              <a:sym typeface="Open Sans"/>
            </a:endParaRPr>
          </a:p>
          <a:p>
            <a:pPr indent="-285750" lvl="1" marL="9144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Tip: Make login the same as your MyCGCC </a:t>
            </a:r>
            <a:endParaRPr sz="900">
              <a:solidFill>
                <a:schemeClr val="lt1"/>
              </a:solidFill>
              <a:latin typeface="Open Sans"/>
              <a:ea typeface="Open Sans"/>
              <a:cs typeface="Open Sans"/>
              <a:sym typeface="Open Sans"/>
            </a:endParaRPr>
          </a:p>
          <a:p>
            <a:pPr indent="-285750" lvl="1" marL="914400" rtl="0" algn="l">
              <a:lnSpc>
                <a:spcPct val="150000"/>
              </a:lnSpc>
              <a:spcBef>
                <a:spcPts val="0"/>
              </a:spcBef>
              <a:spcAft>
                <a:spcPts val="0"/>
              </a:spcAft>
              <a:buClr>
                <a:schemeClr val="lt1"/>
              </a:buClr>
              <a:buSzPts val="900"/>
              <a:buFont typeface="Open Sans"/>
              <a:buChar char="○"/>
            </a:pPr>
            <a:r>
              <a:rPr i="1" lang="en" sz="900">
                <a:solidFill>
                  <a:schemeClr val="lt1"/>
                </a:solidFill>
              </a:rPr>
              <a:t>Consejo: Haz que tu inicio de sesión sea el mismo que tu cuenta de MyCGCC.</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You will be asked to provide your Program of Study (major) as well as your start date during the signup process. / </a:t>
            </a:r>
            <a:r>
              <a:rPr i="1" lang="en" sz="900">
                <a:solidFill>
                  <a:schemeClr val="lt1"/>
                </a:solidFill>
                <a:latin typeface="Open Sans"/>
                <a:ea typeface="Open Sans"/>
                <a:cs typeface="Open Sans"/>
                <a:sym typeface="Open Sans"/>
              </a:rPr>
              <a:t>Se te pedirá que ingreses tu Programa de Estudio (carrera) y tu fecha de inicio durante el proceso de registro.</a:t>
            </a:r>
            <a:endParaRPr i="1" sz="900">
              <a:solidFill>
                <a:schemeClr val="lt1"/>
              </a:solidFill>
              <a:latin typeface="Open Sans"/>
              <a:ea typeface="Open Sans"/>
              <a:cs typeface="Open Sans"/>
              <a:sym typeface="Open Sans"/>
            </a:endParaRPr>
          </a:p>
          <a:p>
            <a:pPr indent="-285750" lvl="0" marL="457200" rtl="0" algn="l">
              <a:lnSpc>
                <a:spcPct val="150000"/>
              </a:lnSpc>
              <a:spcBef>
                <a:spcPts val="0"/>
              </a:spcBef>
              <a:spcAft>
                <a:spcPts val="0"/>
              </a:spcAft>
              <a:buClr>
                <a:schemeClr val="lt1"/>
              </a:buClr>
              <a:buSzPts val="900"/>
              <a:buFont typeface="Open Sans"/>
              <a:buChar char="●"/>
            </a:pPr>
            <a:r>
              <a:rPr lang="en" sz="900">
                <a:solidFill>
                  <a:schemeClr val="lt1"/>
                </a:solidFill>
                <a:latin typeface="Open Sans"/>
                <a:ea typeface="Open Sans"/>
                <a:cs typeface="Open Sans"/>
                <a:sym typeface="Open Sans"/>
              </a:rPr>
              <a:t>Apply for Financial Aid = Create profile / </a:t>
            </a:r>
            <a:r>
              <a:rPr i="1" lang="en" sz="900">
                <a:solidFill>
                  <a:schemeClr val="lt1"/>
                </a:solidFill>
              </a:rPr>
              <a:t>Solicitar Ayuda Financiera = Crea tu perfil</a:t>
            </a:r>
            <a:endParaRPr i="1"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endParaRPr>
          </a:p>
        </p:txBody>
      </p:sp>
      <p:sp>
        <p:nvSpPr>
          <p:cNvPr id="108" name="Google Shape;108;p19"/>
          <p:cNvSpPr txBox="1"/>
          <p:nvPr/>
        </p:nvSpPr>
        <p:spPr>
          <a:xfrm>
            <a:off x="379825" y="137800"/>
            <a:ext cx="6193200" cy="4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Open Sans"/>
                <a:ea typeface="Open Sans"/>
                <a:cs typeface="Open Sans"/>
                <a:sym typeface="Open Sans"/>
              </a:rPr>
              <a:t>Financial Aid: Global Portal</a:t>
            </a:r>
            <a:endParaRPr b="1"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i="1" lang="en" sz="1900">
                <a:solidFill>
                  <a:schemeClr val="lt1"/>
                </a:solidFill>
                <a:latin typeface="Open Sans"/>
                <a:ea typeface="Open Sans"/>
                <a:cs typeface="Open Sans"/>
                <a:sym typeface="Open Sans"/>
              </a:rPr>
              <a:t>Ayuda Financiera: Portal Global</a:t>
            </a:r>
            <a:endParaRPr b="1" i="1"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sp>
        <p:nvSpPr>
          <p:cNvPr id="109" name="Google Shape;109;p19"/>
          <p:cNvSpPr txBox="1"/>
          <p:nvPr/>
        </p:nvSpPr>
        <p:spPr>
          <a:xfrm>
            <a:off x="379825" y="781775"/>
            <a:ext cx="6843900" cy="69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800">
                <a:solidFill>
                  <a:schemeClr val="lt1"/>
                </a:solidFill>
                <a:latin typeface="Open Sans"/>
                <a:ea typeface="Open Sans"/>
                <a:cs typeface="Open Sans"/>
                <a:sym typeface="Open Sans"/>
              </a:rPr>
              <a:t>After submitting your FAFSA or ORSAA,</a:t>
            </a:r>
            <a:r>
              <a:rPr b="1" lang="en" sz="800">
                <a:solidFill>
                  <a:schemeClr val="lt1"/>
                </a:solidFill>
                <a:latin typeface="Open Sans"/>
                <a:ea typeface="Open Sans"/>
                <a:cs typeface="Open Sans"/>
                <a:sym typeface="Open Sans"/>
              </a:rPr>
              <a:t> all students must complete the Global Financial process to receive their aid</a:t>
            </a:r>
            <a:r>
              <a:rPr lang="en" sz="800">
                <a:solidFill>
                  <a:schemeClr val="lt1"/>
                </a:solidFill>
                <a:latin typeface="Open Sans"/>
                <a:ea typeface="Open Sans"/>
                <a:cs typeface="Open Sans"/>
                <a:sym typeface="Open Sans"/>
              </a:rPr>
              <a:t>.  Here is how: </a:t>
            </a:r>
            <a:endParaRPr sz="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lt1"/>
                </a:solidFill>
                <a:latin typeface="Open Sans"/>
                <a:ea typeface="Open Sans"/>
                <a:cs typeface="Open Sans"/>
                <a:sym typeface="Open Sans"/>
              </a:rPr>
              <a:t>Después de enviar tu FAFSA o ORSAA, todos los estudiantes deben completar el proceso Global Financial para recibir su ayuda. Así es como hacerlo:</a:t>
            </a:r>
            <a:endParaRPr i="1" sz="12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13" name="Shape 113"/>
        <p:cNvGrpSpPr/>
        <p:nvPr/>
      </p:nvGrpSpPr>
      <p:grpSpPr>
        <a:xfrm>
          <a:off x="0" y="0"/>
          <a:ext cx="0" cy="0"/>
          <a:chOff x="0" y="0"/>
          <a:chExt cx="0" cy="0"/>
        </a:xfrm>
      </p:grpSpPr>
      <p:pic>
        <p:nvPicPr>
          <p:cNvPr descr="https://www.cgcc.edu/sites/default/files/marketing/CGCC_Horizontal_WhiteRev.png" id="114" name="Google Shape;114;p20"/>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15" name="Google Shape;115;p20"/>
          <p:cNvSpPr txBox="1"/>
          <p:nvPr/>
        </p:nvSpPr>
        <p:spPr>
          <a:xfrm>
            <a:off x="379825" y="893875"/>
            <a:ext cx="4359600" cy="31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u="sng">
                <a:solidFill>
                  <a:schemeClr val="lt1"/>
                </a:solidFill>
                <a:latin typeface="Open Sans"/>
                <a:ea typeface="Open Sans"/>
                <a:cs typeface="Open Sans"/>
                <a:sym typeface="Open Sans"/>
              </a:rPr>
              <a:t>Slingshot: Course Material Subscription Service</a:t>
            </a:r>
            <a:endParaRPr b="1" sz="1100" u="sng">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i="1" lang="en" sz="1100" u="sng">
                <a:solidFill>
                  <a:schemeClr val="lt1"/>
                </a:solidFill>
              </a:rPr>
              <a:t>Slingshot: Servicio de suscripción de materiales para cursos</a:t>
            </a:r>
            <a:endParaRPr b="1" i="1" sz="1100" u="sng">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 sz="900">
                <a:solidFill>
                  <a:schemeClr val="lt1"/>
                </a:solidFill>
                <a:latin typeface="Open Sans"/>
                <a:ea typeface="Open Sans"/>
                <a:cs typeface="Open Sans"/>
                <a:sym typeface="Open Sans"/>
              </a:rPr>
              <a:t>1. </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 sz="900">
                <a:solidFill>
                  <a:schemeClr val="lt1"/>
                </a:solidFill>
                <a:latin typeface="Open Sans"/>
                <a:ea typeface="Open Sans"/>
                <a:cs typeface="Open Sans"/>
                <a:sym typeface="Open Sans"/>
              </a:rPr>
              <a:t>Access Slingshot in one of the following ways:</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i="1" lang="en" sz="900">
                <a:solidFill>
                  <a:schemeClr val="lt1"/>
                </a:solidFill>
                <a:latin typeface="Open Sans"/>
                <a:ea typeface="Open Sans"/>
                <a:cs typeface="Open Sans"/>
                <a:sym typeface="Open Sans"/>
              </a:rPr>
              <a:t>Accede a Slingshot de una de las siguientes maneras:</a:t>
            </a:r>
            <a:endParaRPr i="1" sz="9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chemeClr val="lt1"/>
              </a:buClr>
              <a:buSzPts val="700"/>
              <a:buFont typeface="Open Sans"/>
              <a:buChar char="●"/>
            </a:pPr>
            <a:r>
              <a:rPr lang="en" sz="700" u="sng">
                <a:solidFill>
                  <a:srgbClr val="7DC142"/>
                </a:solidFill>
                <a:latin typeface="Open Sans"/>
                <a:ea typeface="Open Sans"/>
                <a:cs typeface="Open Sans"/>
                <a:sym typeface="Open Sans"/>
                <a:hlinkClick r:id="rId4">
                  <a:extLst>
                    <a:ext uri="{A12FA001-AC4F-418D-AE19-62706E023703}">
                      <ahyp:hlinkClr val="tx"/>
                    </a:ext>
                  </a:extLst>
                </a:hlinkClick>
              </a:rPr>
              <a:t>MyCGCC portal</a:t>
            </a:r>
            <a:r>
              <a:rPr lang="en" sz="700">
                <a:solidFill>
                  <a:schemeClr val="lt1"/>
                </a:solidFill>
                <a:latin typeface="Open Sans"/>
                <a:ea typeface="Open Sans"/>
                <a:cs typeface="Open Sans"/>
                <a:sym typeface="Open Sans"/>
              </a:rPr>
              <a:t> side bar / </a:t>
            </a:r>
            <a:r>
              <a:rPr i="1" lang="en" sz="700">
                <a:solidFill>
                  <a:schemeClr val="lt1"/>
                </a:solidFill>
                <a:latin typeface="Open Sans"/>
                <a:ea typeface="Open Sans"/>
                <a:cs typeface="Open Sans"/>
                <a:sym typeface="Open Sans"/>
              </a:rPr>
              <a:t>Barra lateral del portal </a:t>
            </a:r>
            <a:r>
              <a:rPr b="1" i="1" lang="en" sz="700">
                <a:solidFill>
                  <a:schemeClr val="lt1"/>
                </a:solidFill>
                <a:latin typeface="Open Sans"/>
                <a:ea typeface="Open Sans"/>
                <a:cs typeface="Open Sans"/>
                <a:sym typeface="Open Sans"/>
              </a:rPr>
              <a:t>MyCGCC</a:t>
            </a:r>
            <a:endParaRPr i="1" sz="3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rgbClr val="7DC142"/>
              </a:buClr>
              <a:buSzPts val="700"/>
              <a:buFont typeface="Open Sans"/>
              <a:buChar char="●"/>
            </a:pPr>
            <a:r>
              <a:rPr lang="en" sz="700" u="sng">
                <a:solidFill>
                  <a:srgbClr val="7DC142"/>
                </a:solidFill>
                <a:latin typeface="Open Sans"/>
                <a:ea typeface="Open Sans"/>
                <a:cs typeface="Open Sans"/>
                <a:sym typeface="Open Sans"/>
                <a:hlinkClick r:id="rId5">
                  <a:extLst>
                    <a:ext uri="{A12FA001-AC4F-418D-AE19-62706E023703}">
                      <ahyp:hlinkClr val="tx"/>
                    </a:ext>
                  </a:extLst>
                </a:hlinkClick>
              </a:rPr>
              <a:t>https://cgcc.slingshotedu.com</a:t>
            </a:r>
            <a:endParaRPr sz="700">
              <a:solidFill>
                <a:srgbClr val="7DC14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7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900">
                <a:solidFill>
                  <a:schemeClr val="lt1"/>
                </a:solidFill>
                <a:latin typeface="Open Sans"/>
                <a:ea typeface="Open Sans"/>
                <a:cs typeface="Open Sans"/>
                <a:sym typeface="Open Sans"/>
              </a:rPr>
              <a:t>2. </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900">
                <a:solidFill>
                  <a:schemeClr val="lt1"/>
                </a:solidFill>
                <a:latin typeface="Open Sans"/>
                <a:ea typeface="Open Sans"/>
                <a:cs typeface="Open Sans"/>
                <a:sym typeface="Open Sans"/>
              </a:rPr>
              <a:t>Click on the “My Account” tab</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i="1" lang="en" sz="900">
                <a:solidFill>
                  <a:schemeClr val="lt1"/>
                </a:solidFill>
                <a:latin typeface="Open Sans"/>
                <a:ea typeface="Open Sans"/>
                <a:cs typeface="Open Sans"/>
                <a:sym typeface="Open Sans"/>
              </a:rPr>
              <a:t>Haz clic en la pestaña “Mi Cuenta”.</a:t>
            </a:r>
            <a:endParaRPr sz="9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chemeClr val="lt1"/>
              </a:buClr>
              <a:buSzPts val="700"/>
              <a:buFont typeface="Open Sans"/>
              <a:buChar char="●"/>
            </a:pPr>
            <a:r>
              <a:rPr lang="en" sz="700">
                <a:solidFill>
                  <a:schemeClr val="lt1"/>
                </a:solidFill>
                <a:latin typeface="Open Sans"/>
                <a:ea typeface="Open Sans"/>
                <a:cs typeface="Open Sans"/>
                <a:sym typeface="Open Sans"/>
              </a:rPr>
              <a:t>Shipping Preferences; set for Campus Store pickup (no charge), can be set to your home or preferred location (shipping not included) / </a:t>
            </a:r>
            <a:r>
              <a:rPr i="1" lang="en" sz="700">
                <a:solidFill>
                  <a:schemeClr val="lt1"/>
                </a:solidFill>
                <a:latin typeface="Open Sans"/>
                <a:ea typeface="Open Sans"/>
                <a:cs typeface="Open Sans"/>
                <a:sym typeface="Open Sans"/>
              </a:rPr>
              <a:t>Preferencias de envío: configura para recoger en la tienda del campus (sin costo), también puedes configurarlo para tu casa o ubicación preferida (envío no incluido)</a:t>
            </a:r>
            <a:endParaRPr i="1" sz="7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chemeClr val="lt1"/>
              </a:buClr>
              <a:buSzPts val="700"/>
              <a:buFont typeface="Open Sans"/>
              <a:buChar char="●"/>
            </a:pPr>
            <a:r>
              <a:rPr lang="en" sz="700">
                <a:solidFill>
                  <a:schemeClr val="lt1"/>
                </a:solidFill>
                <a:latin typeface="Open Sans"/>
                <a:ea typeface="Open Sans"/>
                <a:cs typeface="Open Sans"/>
                <a:sym typeface="Open Sans"/>
              </a:rPr>
              <a:t>Format Preferences; set for digital, buy new, buy used, rent new, rent used, are all other preference options / </a:t>
            </a:r>
            <a:r>
              <a:rPr b="1" i="1" lang="en" sz="700">
                <a:solidFill>
                  <a:schemeClr val="lt1"/>
                </a:solidFill>
                <a:latin typeface="Open Sans"/>
                <a:ea typeface="Open Sans"/>
                <a:cs typeface="Open Sans"/>
                <a:sym typeface="Open Sans"/>
              </a:rPr>
              <a:t>Preferencias de formato:</a:t>
            </a:r>
            <a:r>
              <a:rPr i="1" lang="en" sz="700">
                <a:solidFill>
                  <a:schemeClr val="lt1"/>
                </a:solidFill>
                <a:latin typeface="Open Sans"/>
                <a:ea typeface="Open Sans"/>
                <a:cs typeface="Open Sans"/>
                <a:sym typeface="Open Sans"/>
              </a:rPr>
              <a:t> configura para digital, comprar nuevo, comprar usado, alquilar nuevo, alquilar usado; estas son todas las opciones de preferencia</a:t>
            </a:r>
            <a:endParaRPr i="1" sz="7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chemeClr val="lt1"/>
              </a:buClr>
              <a:buSzPts val="700"/>
              <a:buFont typeface="Open Sans"/>
              <a:buChar char="●"/>
            </a:pPr>
            <a:r>
              <a:rPr lang="en" sz="700">
                <a:solidFill>
                  <a:schemeClr val="lt1"/>
                </a:solidFill>
                <a:latin typeface="Open Sans"/>
                <a:ea typeface="Open Sans"/>
                <a:cs typeface="Open Sans"/>
                <a:sym typeface="Open Sans"/>
              </a:rPr>
              <a:t>Change your password if needed / </a:t>
            </a:r>
            <a:r>
              <a:rPr i="1" lang="en" sz="700">
                <a:solidFill>
                  <a:schemeClr val="lt1"/>
                </a:solidFill>
                <a:latin typeface="Open Sans"/>
                <a:ea typeface="Open Sans"/>
                <a:cs typeface="Open Sans"/>
                <a:sym typeface="Open Sans"/>
              </a:rPr>
              <a:t>Cambia tu contraseña si es necesario</a:t>
            </a:r>
            <a:endParaRPr i="1" sz="1500">
              <a:solidFill>
                <a:schemeClr val="lt1"/>
              </a:solidFill>
            </a:endParaRPr>
          </a:p>
        </p:txBody>
      </p:sp>
      <p:pic>
        <p:nvPicPr>
          <p:cNvPr id="116" name="Google Shape;116;p20"/>
          <p:cNvPicPr preferRelativeResize="0"/>
          <p:nvPr/>
        </p:nvPicPr>
        <p:blipFill rotWithShape="1">
          <a:blip r:embed="rId6">
            <a:alphaModFix/>
          </a:blip>
          <a:srcRect b="30724" l="1674" r="992" t="48981"/>
          <a:stretch/>
        </p:blipFill>
        <p:spPr>
          <a:xfrm>
            <a:off x="0" y="5065800"/>
            <a:ext cx="9144001" cy="77700"/>
          </a:xfrm>
          <a:prstGeom prst="rect">
            <a:avLst/>
          </a:prstGeom>
          <a:noFill/>
          <a:ln>
            <a:noFill/>
          </a:ln>
        </p:spPr>
      </p:pic>
      <p:sp>
        <p:nvSpPr>
          <p:cNvPr id="117" name="Google Shape;117;p20"/>
          <p:cNvSpPr txBox="1"/>
          <p:nvPr/>
        </p:nvSpPr>
        <p:spPr>
          <a:xfrm>
            <a:off x="4799200" y="1450679"/>
            <a:ext cx="4043100" cy="292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lt1"/>
                </a:solidFill>
                <a:latin typeface="Open Sans"/>
                <a:ea typeface="Open Sans"/>
                <a:cs typeface="Open Sans"/>
                <a:sym typeface="Open Sans"/>
              </a:rPr>
              <a:t>3. </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 sz="900">
                <a:solidFill>
                  <a:schemeClr val="lt1"/>
                </a:solidFill>
                <a:latin typeface="Open Sans"/>
                <a:ea typeface="Open Sans"/>
                <a:cs typeface="Open Sans"/>
                <a:sym typeface="Open Sans"/>
              </a:rPr>
              <a:t>Click on the My Course Materials tab</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i="1" lang="en" sz="1000">
                <a:solidFill>
                  <a:schemeClr val="lt1"/>
                </a:solidFill>
              </a:rPr>
              <a:t>Haz clic en la pestaña Mis Materiales del Curso</a:t>
            </a:r>
            <a:endParaRPr i="1" sz="9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chemeClr val="lt1"/>
              </a:buClr>
              <a:buSzPts val="700"/>
              <a:buFont typeface="Open Sans"/>
              <a:buChar char="●"/>
            </a:pPr>
            <a:r>
              <a:rPr lang="en" sz="700">
                <a:solidFill>
                  <a:schemeClr val="lt1"/>
                </a:solidFill>
                <a:latin typeface="Open Sans"/>
                <a:ea typeface="Open Sans"/>
                <a:cs typeface="Open Sans"/>
                <a:sym typeface="Open Sans"/>
              </a:rPr>
              <a:t>See your required course materials / </a:t>
            </a:r>
            <a:r>
              <a:rPr i="1" lang="en" sz="700">
                <a:solidFill>
                  <a:schemeClr val="lt1"/>
                </a:solidFill>
                <a:latin typeface="Open Sans"/>
                <a:ea typeface="Open Sans"/>
                <a:cs typeface="Open Sans"/>
                <a:sym typeface="Open Sans"/>
              </a:rPr>
              <a:t>Verás los materiales requeridos para tu curso</a:t>
            </a:r>
            <a:endParaRPr i="1" sz="7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chemeClr val="lt1"/>
              </a:buClr>
              <a:buSzPts val="700"/>
              <a:buFont typeface="Open Sans"/>
              <a:buChar char="●"/>
            </a:pPr>
            <a:r>
              <a:rPr lang="en" sz="700">
                <a:solidFill>
                  <a:schemeClr val="lt1"/>
                </a:solidFill>
                <a:latin typeface="Open Sans"/>
                <a:ea typeface="Open Sans"/>
                <a:cs typeface="Open Sans"/>
                <a:sym typeface="Open Sans"/>
              </a:rPr>
              <a:t>See what format their in on the left / </a:t>
            </a:r>
            <a:r>
              <a:rPr i="1" lang="en" sz="700">
                <a:solidFill>
                  <a:schemeClr val="lt1"/>
                </a:solidFill>
                <a:latin typeface="Open Sans"/>
                <a:ea typeface="Open Sans"/>
                <a:cs typeface="Open Sans"/>
                <a:sym typeface="Open Sans"/>
              </a:rPr>
              <a:t>A la izquierda, podrás ver en qué formato están</a:t>
            </a:r>
            <a:endParaRPr i="1" sz="7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chemeClr val="lt1"/>
              </a:buClr>
              <a:buSzPts val="700"/>
              <a:buFont typeface="Open Sans"/>
              <a:buChar char="●"/>
            </a:pPr>
            <a:r>
              <a:rPr lang="en" sz="700">
                <a:solidFill>
                  <a:schemeClr val="lt1"/>
                </a:solidFill>
                <a:latin typeface="Open Sans"/>
                <a:ea typeface="Open Sans"/>
                <a:cs typeface="Open Sans"/>
                <a:sym typeface="Open Sans"/>
              </a:rPr>
              <a:t>Click on the orange tab under the title that says “Access Material” to view digital materials / </a:t>
            </a:r>
            <a:r>
              <a:rPr i="1" lang="en" sz="700">
                <a:solidFill>
                  <a:schemeClr val="lt1"/>
                </a:solidFill>
                <a:latin typeface="Open Sans"/>
                <a:ea typeface="Open Sans"/>
                <a:cs typeface="Open Sans"/>
                <a:sym typeface="Open Sans"/>
              </a:rPr>
              <a:t>Haz clic en la pestaña naranja debajo del título que dice “Acceder al Material” para ver los materiales digitales</a:t>
            </a:r>
            <a:endParaRPr i="1" sz="7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chemeClr val="lt1"/>
              </a:buClr>
              <a:buSzPts val="700"/>
              <a:buFont typeface="Open Sans"/>
              <a:buChar char="●"/>
            </a:pPr>
            <a:r>
              <a:rPr lang="en" sz="700">
                <a:solidFill>
                  <a:schemeClr val="lt1"/>
                </a:solidFill>
                <a:latin typeface="Open Sans"/>
                <a:ea typeface="Open Sans"/>
                <a:cs typeface="Open Sans"/>
                <a:sym typeface="Open Sans"/>
              </a:rPr>
              <a:t>Click on the What would you like to do? tab on the right to see options for this material / </a:t>
            </a:r>
            <a:r>
              <a:rPr i="1" lang="en" sz="700">
                <a:solidFill>
                  <a:schemeClr val="lt1"/>
                </a:solidFill>
                <a:latin typeface="Open Sans"/>
                <a:ea typeface="Open Sans"/>
                <a:cs typeface="Open Sans"/>
                <a:sym typeface="Open Sans"/>
              </a:rPr>
              <a:t>Haz clic en la pestaña ¿Qué te gustaría hacer? a la derecha para ver las opciones de este material</a:t>
            </a:r>
            <a:endParaRPr i="1" sz="7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7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 sz="900">
                <a:solidFill>
                  <a:schemeClr val="lt1"/>
                </a:solidFill>
                <a:latin typeface="Open Sans"/>
                <a:ea typeface="Open Sans"/>
                <a:cs typeface="Open Sans"/>
                <a:sym typeface="Open Sans"/>
              </a:rPr>
              <a:t>4. </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 sz="900">
                <a:solidFill>
                  <a:schemeClr val="lt1"/>
                </a:solidFill>
                <a:latin typeface="Open Sans"/>
                <a:ea typeface="Open Sans"/>
                <a:cs typeface="Open Sans"/>
                <a:sym typeface="Open Sans"/>
              </a:rPr>
              <a:t>Click on the Transaction History Tab</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i="1" lang="en" sz="1000">
                <a:solidFill>
                  <a:schemeClr val="lt1"/>
                </a:solidFill>
              </a:rPr>
              <a:t>Haz clic en la pestaña </a:t>
            </a:r>
            <a:r>
              <a:rPr b="1" i="1" lang="en" sz="1000">
                <a:solidFill>
                  <a:schemeClr val="lt1"/>
                </a:solidFill>
              </a:rPr>
              <a:t>Historial de Transacciones</a:t>
            </a:r>
            <a:endParaRPr i="1" sz="900">
              <a:solidFill>
                <a:schemeClr val="lt1"/>
              </a:solidFill>
              <a:latin typeface="Open Sans"/>
              <a:ea typeface="Open Sans"/>
              <a:cs typeface="Open Sans"/>
              <a:sym typeface="Open Sans"/>
            </a:endParaRPr>
          </a:p>
          <a:p>
            <a:pPr indent="-273050" lvl="0" marL="457200" rtl="0" algn="l">
              <a:lnSpc>
                <a:spcPct val="115000"/>
              </a:lnSpc>
              <a:spcBef>
                <a:spcPts val="0"/>
              </a:spcBef>
              <a:spcAft>
                <a:spcPts val="0"/>
              </a:spcAft>
              <a:buClr>
                <a:schemeClr val="lt1"/>
              </a:buClr>
              <a:buSzPts val="700"/>
              <a:buFont typeface="Open Sans"/>
              <a:buChar char="●"/>
            </a:pPr>
            <a:r>
              <a:rPr lang="en" sz="700">
                <a:solidFill>
                  <a:schemeClr val="lt1"/>
                </a:solidFill>
                <a:latin typeface="Open Sans"/>
                <a:ea typeface="Open Sans"/>
                <a:cs typeface="Open Sans"/>
                <a:sym typeface="Open Sans"/>
              </a:rPr>
              <a:t>View Transactions and charges / </a:t>
            </a:r>
            <a:r>
              <a:rPr i="1" lang="en" sz="700">
                <a:solidFill>
                  <a:schemeClr val="lt1"/>
                </a:solidFill>
                <a:latin typeface="Open Sans"/>
                <a:ea typeface="Open Sans"/>
                <a:cs typeface="Open Sans"/>
                <a:sym typeface="Open Sans"/>
              </a:rPr>
              <a:t>Verás las transacciones y los cargos</a:t>
            </a:r>
            <a:endParaRPr i="1" sz="1500">
              <a:solidFill>
                <a:schemeClr val="lt1"/>
              </a:solidFill>
            </a:endParaRPr>
          </a:p>
        </p:txBody>
      </p:sp>
      <p:sp>
        <p:nvSpPr>
          <p:cNvPr id="118" name="Google Shape;118;p20"/>
          <p:cNvSpPr txBox="1"/>
          <p:nvPr/>
        </p:nvSpPr>
        <p:spPr>
          <a:xfrm>
            <a:off x="379825" y="112050"/>
            <a:ext cx="81357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Open Sans"/>
                <a:ea typeface="Open Sans"/>
                <a:cs typeface="Open Sans"/>
                <a:sym typeface="Open Sans"/>
              </a:rPr>
              <a:t>Deepdive Slingshot: </a:t>
            </a:r>
            <a:r>
              <a:rPr lang="en" sz="1100">
                <a:solidFill>
                  <a:schemeClr val="lt1"/>
                </a:solidFill>
                <a:latin typeface="Open Sans"/>
                <a:ea typeface="Open Sans"/>
                <a:cs typeface="Open Sans"/>
                <a:sym typeface="Open Sans"/>
              </a:rPr>
              <a:t>Purchasing Books &amp; Materials</a:t>
            </a:r>
            <a:endParaRPr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i="1" lang="en" sz="1900">
                <a:solidFill>
                  <a:schemeClr val="lt1"/>
                </a:solidFill>
              </a:rPr>
              <a:t>Análisis a fondo de Slingshot: </a:t>
            </a:r>
            <a:r>
              <a:rPr i="1" lang="en" sz="1900">
                <a:solidFill>
                  <a:schemeClr val="lt1"/>
                </a:solidFill>
              </a:rPr>
              <a:t>Compra de libros y materiales</a:t>
            </a:r>
            <a:endParaRPr i="1" sz="1900">
              <a:solidFill>
                <a:schemeClr val="lt1"/>
              </a:solidFill>
              <a:latin typeface="Open Sans"/>
              <a:ea typeface="Open Sans"/>
              <a:cs typeface="Open Sans"/>
              <a:sym typeface="Open Sans"/>
            </a:endParaRPr>
          </a:p>
        </p:txBody>
      </p:sp>
      <p:sp>
        <p:nvSpPr>
          <p:cNvPr id="119" name="Google Shape;119;p20"/>
          <p:cNvSpPr txBox="1"/>
          <p:nvPr/>
        </p:nvSpPr>
        <p:spPr>
          <a:xfrm>
            <a:off x="4940125" y="4007575"/>
            <a:ext cx="3575400" cy="90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u="sng">
                <a:solidFill>
                  <a:srgbClr val="7DC142"/>
                </a:solidFill>
                <a:latin typeface="Open Sans"/>
                <a:ea typeface="Open Sans"/>
                <a:cs typeface="Open Sans"/>
                <a:sym typeface="Open Sans"/>
                <a:hlinkClick r:id="rId7">
                  <a:extLst>
                    <a:ext uri="{A12FA001-AC4F-418D-AE19-62706E023703}">
                      <ahyp:hlinkClr val="tx"/>
                    </a:ext>
                  </a:extLst>
                </a:hlinkClick>
              </a:rPr>
              <a:t>La Tienda del Campus</a:t>
            </a:r>
            <a:r>
              <a:rPr lang="en" sz="1000">
                <a:latin typeface="Open Sans"/>
                <a:ea typeface="Open Sans"/>
                <a:cs typeface="Open Sans"/>
                <a:sym typeface="Open Sans"/>
              </a:rPr>
              <a:t> se puede contactar a través de </a:t>
            </a:r>
            <a:r>
              <a:rPr lang="en" sz="1000" u="sng">
                <a:solidFill>
                  <a:srgbClr val="7DC142"/>
                </a:solidFill>
                <a:latin typeface="Open Sans"/>
                <a:ea typeface="Open Sans"/>
                <a:cs typeface="Open Sans"/>
                <a:sym typeface="Open Sans"/>
                <a:hlinkClick r:id="rId8">
                  <a:extLst>
                    <a:ext uri="{A12FA001-AC4F-418D-AE19-62706E023703}">
                      <ahyp:hlinkClr val="tx"/>
                    </a:ext>
                  </a:extLst>
                </a:hlinkClick>
              </a:rPr>
              <a:t>bookstore@cgcc.edu</a:t>
            </a:r>
            <a:r>
              <a:rPr lang="en" sz="1000">
                <a:latin typeface="Open Sans"/>
                <a:ea typeface="Open Sans"/>
                <a:cs typeface="Open Sans"/>
                <a:sym typeface="Open Sans"/>
              </a:rPr>
              <a:t> </a:t>
            </a:r>
            <a:r>
              <a:rPr lang="en" sz="1000">
                <a:latin typeface="Open Sans"/>
                <a:ea typeface="Open Sans"/>
                <a:cs typeface="Open Sans"/>
                <a:sym typeface="Open Sans"/>
              </a:rPr>
              <a:t>o al (541) 506-6061.</a:t>
            </a:r>
            <a:endParaRPr sz="1000"/>
          </a:p>
          <a:p>
            <a:pPr indent="0" lvl="0" marL="0" rtl="0" algn="l">
              <a:lnSpc>
                <a:spcPct val="115000"/>
              </a:lnSpc>
              <a:spcBef>
                <a:spcPts val="1200"/>
              </a:spcBef>
              <a:spcAft>
                <a:spcPts val="0"/>
              </a:spcAft>
              <a:buClr>
                <a:schemeClr val="dk1"/>
              </a:buClr>
              <a:buSzPts val="1100"/>
              <a:buFont typeface="Arial"/>
              <a:buNone/>
            </a:pPr>
            <a:r>
              <a:rPr lang="en" sz="700" u="sng">
                <a:solidFill>
                  <a:srgbClr val="7DC142"/>
                </a:solidFill>
                <a:latin typeface="Open Sans"/>
                <a:ea typeface="Open Sans"/>
                <a:cs typeface="Open Sans"/>
                <a:sym typeface="Open Sans"/>
                <a:hlinkClick r:id="rId9">
                  <a:extLst>
                    <a:ext uri="{A12FA001-AC4F-418D-AE19-62706E023703}">
                      <ahyp:hlinkClr val="tx"/>
                    </a:ext>
                  </a:extLst>
                </a:hlinkClick>
              </a:rPr>
              <a:t>The Campus Store</a:t>
            </a:r>
            <a:r>
              <a:rPr lang="en" sz="700">
                <a:solidFill>
                  <a:schemeClr val="lt1"/>
                </a:solidFill>
                <a:latin typeface="Open Sans"/>
                <a:ea typeface="Open Sans"/>
                <a:cs typeface="Open Sans"/>
                <a:sym typeface="Open Sans"/>
              </a:rPr>
              <a:t> can be reached at </a:t>
            </a:r>
            <a:r>
              <a:rPr lang="en" sz="700" u="sng">
                <a:solidFill>
                  <a:srgbClr val="7DC142"/>
                </a:solidFill>
                <a:latin typeface="Open Sans"/>
                <a:ea typeface="Open Sans"/>
                <a:cs typeface="Open Sans"/>
                <a:sym typeface="Open Sans"/>
                <a:hlinkClick r:id="rId10">
                  <a:extLst>
                    <a:ext uri="{A12FA001-AC4F-418D-AE19-62706E023703}">
                      <ahyp:hlinkClr val="tx"/>
                    </a:ext>
                  </a:extLst>
                </a:hlinkClick>
              </a:rPr>
              <a:t>bookstore@cgcc.edu</a:t>
            </a:r>
            <a:r>
              <a:rPr lang="en" sz="700">
                <a:solidFill>
                  <a:schemeClr val="lt1"/>
                </a:solidFill>
                <a:latin typeface="Open Sans"/>
                <a:ea typeface="Open Sans"/>
                <a:cs typeface="Open Sans"/>
                <a:sym typeface="Open Sans"/>
              </a:rPr>
              <a:t> or (541) 506-6061</a:t>
            </a:r>
            <a:endParaRPr sz="15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23" name="Shape 123"/>
        <p:cNvGrpSpPr/>
        <p:nvPr/>
      </p:nvGrpSpPr>
      <p:grpSpPr>
        <a:xfrm>
          <a:off x="0" y="0"/>
          <a:ext cx="0" cy="0"/>
          <a:chOff x="0" y="0"/>
          <a:chExt cx="0" cy="0"/>
        </a:xfrm>
      </p:grpSpPr>
      <p:pic>
        <p:nvPicPr>
          <p:cNvPr descr="https://www.cgcc.edu/sites/default/files/marketing/CGCC_Horizontal_WhiteRev.png" id="124" name="Google Shape;124;p21"/>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25" name="Google Shape;125;p21"/>
          <p:cNvSpPr txBox="1"/>
          <p:nvPr/>
        </p:nvSpPr>
        <p:spPr>
          <a:xfrm>
            <a:off x="379825" y="761450"/>
            <a:ext cx="4725900" cy="26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100">
                <a:solidFill>
                  <a:schemeClr val="lt1"/>
                </a:solidFill>
                <a:latin typeface="Open Sans"/>
                <a:ea typeface="Open Sans"/>
                <a:cs typeface="Open Sans"/>
                <a:sym typeface="Open Sans"/>
              </a:rPr>
              <a:t>Student Services</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3100">
                <a:solidFill>
                  <a:schemeClr val="lt1"/>
                </a:solidFill>
                <a:latin typeface="Open Sans"/>
                <a:ea typeface="Open Sans"/>
                <a:cs typeface="Open Sans"/>
                <a:sym typeface="Open Sans"/>
              </a:rPr>
              <a:t>Servicios Estudiantiles</a:t>
            </a:r>
            <a:endParaRPr b="1" i="1" sz="3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3600">
              <a:solidFill>
                <a:schemeClr val="lt1"/>
              </a:solidFill>
              <a:latin typeface="Open Sans"/>
              <a:ea typeface="Open Sans"/>
              <a:cs typeface="Open Sans"/>
              <a:sym typeface="Open Sans"/>
            </a:endParaRPr>
          </a:p>
          <a:p>
            <a:pPr indent="0" lvl="0" marL="0" rtl="0" algn="l">
              <a:spcBef>
                <a:spcPts val="0"/>
              </a:spcBef>
              <a:spcAft>
                <a:spcPts val="0"/>
              </a:spcAft>
              <a:buNone/>
            </a:pPr>
            <a:r>
              <a:rPr lang="en" sz="1100">
                <a:solidFill>
                  <a:schemeClr val="lt1"/>
                </a:solidFill>
                <a:latin typeface="Open Sans"/>
                <a:ea typeface="Open Sans"/>
                <a:cs typeface="Open Sans"/>
                <a:sym typeface="Open Sans"/>
              </a:rPr>
              <a:t>We are here for you!</a:t>
            </a:r>
            <a:endParaRPr sz="1100">
              <a:solidFill>
                <a:schemeClr val="lt1"/>
              </a:solidFill>
              <a:latin typeface="Open Sans"/>
              <a:ea typeface="Open Sans"/>
              <a:cs typeface="Open Sans"/>
              <a:sym typeface="Open Sans"/>
            </a:endParaRPr>
          </a:p>
          <a:p>
            <a:pPr indent="0" lvl="0" marL="0" rtl="0" algn="l">
              <a:spcBef>
                <a:spcPts val="0"/>
              </a:spcBef>
              <a:spcAft>
                <a:spcPts val="0"/>
              </a:spcAft>
              <a:buNone/>
            </a:pPr>
            <a:r>
              <a:rPr i="1" lang="en" sz="2500">
                <a:solidFill>
                  <a:schemeClr val="lt1"/>
                </a:solidFill>
                <a:latin typeface="Open Sans"/>
                <a:ea typeface="Open Sans"/>
                <a:cs typeface="Open Sans"/>
                <a:sym typeface="Open Sans"/>
              </a:rPr>
              <a:t>¡Estamos aquí para ti!</a:t>
            </a:r>
            <a:endParaRPr i="1" sz="2500">
              <a:solidFill>
                <a:schemeClr val="lt1"/>
              </a:solidFill>
              <a:latin typeface="Open Sans"/>
              <a:ea typeface="Open Sans"/>
              <a:cs typeface="Open Sans"/>
              <a:sym typeface="Open Sans"/>
            </a:endParaRPr>
          </a:p>
        </p:txBody>
      </p:sp>
      <p:pic>
        <p:nvPicPr>
          <p:cNvPr id="126" name="Google Shape;126;p21"/>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pic>
        <p:nvPicPr>
          <p:cNvPr id="127" name="Google Shape;127;p21"/>
          <p:cNvPicPr preferRelativeResize="0"/>
          <p:nvPr/>
        </p:nvPicPr>
        <p:blipFill>
          <a:blip r:embed="rId5">
            <a:alphaModFix amt="80000"/>
          </a:blip>
          <a:stretch>
            <a:fillRect/>
          </a:stretch>
        </p:blipFill>
        <p:spPr>
          <a:xfrm>
            <a:off x="5314425" y="0"/>
            <a:ext cx="3829575" cy="506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31" name="Shape 131"/>
        <p:cNvGrpSpPr/>
        <p:nvPr/>
      </p:nvGrpSpPr>
      <p:grpSpPr>
        <a:xfrm>
          <a:off x="0" y="0"/>
          <a:ext cx="0" cy="0"/>
          <a:chOff x="0" y="0"/>
          <a:chExt cx="0" cy="0"/>
        </a:xfrm>
      </p:grpSpPr>
      <p:pic>
        <p:nvPicPr>
          <p:cNvPr descr="https://www.cgcc.edu/sites/default/files/marketing/CGCC_Horizontal_WhiteRev.png" id="132" name="Google Shape;132;p22"/>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33" name="Google Shape;133;p22"/>
          <p:cNvSpPr txBox="1"/>
          <p:nvPr/>
        </p:nvSpPr>
        <p:spPr>
          <a:xfrm>
            <a:off x="379825" y="279875"/>
            <a:ext cx="6480600" cy="37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Open Sans"/>
                <a:ea typeface="Open Sans"/>
                <a:cs typeface="Open Sans"/>
                <a:sym typeface="Open Sans"/>
              </a:rPr>
              <a:t>Attendance Policy</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i="1" lang="en" sz="1900">
                <a:solidFill>
                  <a:schemeClr val="lt1"/>
                </a:solidFill>
              </a:rPr>
              <a:t>Política de Asistencia</a:t>
            </a:r>
            <a:endParaRPr b="1" i="1" sz="1900">
              <a:solidFill>
                <a:schemeClr val="lt1"/>
              </a:solidFill>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100">
                <a:solidFill>
                  <a:schemeClr val="lt1"/>
                </a:solidFill>
                <a:latin typeface="Open Sans"/>
                <a:ea typeface="Open Sans"/>
                <a:cs typeface="Open Sans"/>
                <a:sym typeface="Open Sans"/>
              </a:rPr>
              <a:t>Online/Hybrid/Zoom courses: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lang="en" sz="1100">
                <a:solidFill>
                  <a:schemeClr val="lt1"/>
                </a:solidFill>
                <a:latin typeface="Open Sans"/>
                <a:ea typeface="Open Sans"/>
                <a:cs typeface="Open Sans"/>
                <a:sym typeface="Open Sans"/>
              </a:rPr>
              <a:t>Students are required to log into Moodle by </a:t>
            </a:r>
            <a:r>
              <a:rPr b="1" lang="en" sz="1100">
                <a:solidFill>
                  <a:schemeClr val="lt1"/>
                </a:solidFill>
                <a:latin typeface="Open Sans"/>
                <a:ea typeface="Open Sans"/>
                <a:cs typeface="Open Sans"/>
                <a:sym typeface="Open Sans"/>
              </a:rPr>
              <a:t>Wednesday of week 1, </a:t>
            </a:r>
            <a:r>
              <a:rPr lang="en" sz="1100">
                <a:solidFill>
                  <a:schemeClr val="lt1"/>
                </a:solidFill>
                <a:latin typeface="Open Sans"/>
                <a:ea typeface="Open Sans"/>
                <a:cs typeface="Open Sans"/>
                <a:sym typeface="Open Sans"/>
              </a:rPr>
              <a:t>or risk being dropped from the class.</a:t>
            </a:r>
            <a:endParaRPr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i="1" lang="en" sz="1100">
                <a:solidFill>
                  <a:schemeClr val="lt1"/>
                </a:solidFill>
              </a:rPr>
              <a:t>Cursos en línea/híbridos/Zoom:</a:t>
            </a:r>
            <a:endParaRPr b="1" i="1" sz="1100">
              <a:solidFill>
                <a:schemeClr val="lt1"/>
              </a:solidFill>
            </a:endParaRPr>
          </a:p>
          <a:p>
            <a:pPr indent="0" lvl="0" marL="0" rtl="0" algn="l">
              <a:spcBef>
                <a:spcPts val="0"/>
              </a:spcBef>
              <a:spcAft>
                <a:spcPts val="0"/>
              </a:spcAft>
              <a:buNone/>
            </a:pPr>
            <a:r>
              <a:rPr i="1" lang="en" sz="1100">
                <a:solidFill>
                  <a:schemeClr val="lt1"/>
                </a:solidFill>
              </a:rPr>
              <a:t>Los estudiantes deben iniciar sesión en Moodle antes del miércoles de la semana 1, o corren el riesgo de ser dados de baja de la clase.</a:t>
            </a:r>
            <a:endParaRPr i="1"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100">
                <a:solidFill>
                  <a:schemeClr val="lt1"/>
                </a:solidFill>
                <a:latin typeface="Open Sans"/>
                <a:ea typeface="Open Sans"/>
                <a:cs typeface="Open Sans"/>
                <a:sym typeface="Open Sans"/>
              </a:rPr>
              <a:t>Face to Face: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lang="en" sz="1100">
                <a:solidFill>
                  <a:schemeClr val="lt1"/>
                </a:solidFill>
                <a:latin typeface="Open Sans"/>
                <a:ea typeface="Open Sans"/>
                <a:cs typeface="Open Sans"/>
                <a:sym typeface="Open Sans"/>
              </a:rPr>
              <a:t>Students must attend class by </a:t>
            </a:r>
            <a:r>
              <a:rPr b="1" lang="en" sz="1100">
                <a:solidFill>
                  <a:schemeClr val="lt1"/>
                </a:solidFill>
                <a:latin typeface="Open Sans"/>
                <a:ea typeface="Open Sans"/>
                <a:cs typeface="Open Sans"/>
                <a:sym typeface="Open Sans"/>
              </a:rPr>
              <a:t>Thursday of week 1</a:t>
            </a:r>
            <a:r>
              <a:rPr lang="en" sz="1100">
                <a:solidFill>
                  <a:schemeClr val="lt1"/>
                </a:solidFill>
                <a:latin typeface="Open Sans"/>
                <a:ea typeface="Open Sans"/>
                <a:cs typeface="Open Sans"/>
                <a:sym typeface="Open Sans"/>
              </a:rPr>
              <a:t> or risk being dropped from the class. If you cannot attend class but intend to, please email the instructor as soon as possible.</a:t>
            </a:r>
            <a:endParaRPr sz="11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i="1" lang="en" sz="1100">
                <a:solidFill>
                  <a:schemeClr val="lt1"/>
                </a:solidFill>
              </a:rPr>
              <a:t>Cursos presenciales:</a:t>
            </a:r>
            <a:endParaRPr b="1" i="1" sz="1100">
              <a:solidFill>
                <a:schemeClr val="lt1"/>
              </a:solidFill>
            </a:endParaRPr>
          </a:p>
          <a:p>
            <a:pPr indent="0" lvl="0" marL="0" rtl="0" algn="l">
              <a:spcBef>
                <a:spcPts val="0"/>
              </a:spcBef>
              <a:spcAft>
                <a:spcPts val="0"/>
              </a:spcAft>
              <a:buNone/>
            </a:pPr>
            <a:r>
              <a:rPr i="1" lang="en" sz="1100">
                <a:solidFill>
                  <a:schemeClr val="lt1"/>
                </a:solidFill>
              </a:rPr>
              <a:t>Los estudiantes deben asistir a clase antes del jueves de la semana 1 o corren el riesgo de ser dados de baja de la clase. Si no puedes asistir pero tienes la intención de hacerlo, por favor envía un correo electrónico al instructor lo antes posible.</a:t>
            </a:r>
            <a:endParaRPr i="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600">
              <a:solidFill>
                <a:schemeClr val="lt1"/>
              </a:solidFill>
              <a:latin typeface="Open Sans"/>
              <a:ea typeface="Open Sans"/>
              <a:cs typeface="Open Sans"/>
              <a:sym typeface="Open Sans"/>
            </a:endParaRPr>
          </a:p>
        </p:txBody>
      </p:sp>
      <p:pic>
        <p:nvPicPr>
          <p:cNvPr id="134" name="Google Shape;134;p22"/>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sp>
        <p:nvSpPr>
          <p:cNvPr id="135" name="Google Shape;135;p22"/>
          <p:cNvSpPr txBox="1"/>
          <p:nvPr/>
        </p:nvSpPr>
        <p:spPr>
          <a:xfrm>
            <a:off x="3503750" y="3472550"/>
            <a:ext cx="5451900" cy="13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lt1"/>
                </a:solidFill>
                <a:latin typeface="Open Sans"/>
                <a:ea typeface="Open Sans"/>
                <a:cs typeface="Open Sans"/>
                <a:sym typeface="Open Sans"/>
              </a:rPr>
              <a:t>Not attending class does NOT mean you will be automatically dropped or that charges for the class will be removed from your account. If you do NOT wish to attend a class you are enrolled in, </a:t>
            </a:r>
            <a:r>
              <a:rPr b="1" lang="en" sz="800">
                <a:solidFill>
                  <a:schemeClr val="lt1"/>
                </a:solidFill>
                <a:latin typeface="Open Sans"/>
                <a:ea typeface="Open Sans"/>
                <a:cs typeface="Open Sans"/>
                <a:sym typeface="Open Sans"/>
              </a:rPr>
              <a:t>you must officially drop by Friday of week 1</a:t>
            </a:r>
            <a:r>
              <a:rPr lang="en" sz="800">
                <a:solidFill>
                  <a:schemeClr val="lt1"/>
                </a:solidFill>
                <a:latin typeface="Open Sans"/>
                <a:ea typeface="Open Sans"/>
                <a:cs typeface="Open Sans"/>
                <a:sym typeface="Open Sans"/>
              </a:rPr>
              <a:t> or you will be charged for the class and may receive a failing grade. Please note that any drops may affect your financial aid, so plan accordingly.</a:t>
            </a:r>
            <a:endParaRPr sz="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sz="800">
                <a:solidFill>
                  <a:schemeClr val="lt1"/>
                </a:solidFill>
                <a:latin typeface="Open Sans"/>
                <a:ea typeface="Open Sans"/>
                <a:cs typeface="Open Sans"/>
                <a:sym typeface="Open Sans"/>
              </a:rPr>
              <a:t>No asistir a clase NO significa que serás automáticamente dado de baja ni que los cargos por la clase serán eliminados de tu cuenta. Si NO deseas asistir a una clase en la que estás inscrito, debes darte de baja oficialmente antes del viernes de la semana 1 o se te cobrará por la clase y podrías recibir una calificación reprobatoria. Ten en cuenta que cualquier baja podría afectar tu ayuda financiera, así que planifica en consecuencia.</a:t>
            </a:r>
            <a:endParaRPr i="1" sz="800">
              <a:solidFill>
                <a:schemeClr val="lt1"/>
              </a:solidFill>
              <a:latin typeface="Open Sans"/>
              <a:ea typeface="Open Sans"/>
              <a:cs typeface="Open Sans"/>
              <a:sym typeface="Open Sans"/>
            </a:endParaRPr>
          </a:p>
        </p:txBody>
      </p:sp>
      <p:pic>
        <p:nvPicPr>
          <p:cNvPr id="136" name="Google Shape;136;p22"/>
          <p:cNvPicPr preferRelativeResize="0"/>
          <p:nvPr/>
        </p:nvPicPr>
        <p:blipFill rotWithShape="1">
          <a:blip r:embed="rId5">
            <a:alphaModFix/>
          </a:blip>
          <a:srcRect b="8687" l="10666" r="53622" t="29304"/>
          <a:stretch/>
        </p:blipFill>
        <p:spPr>
          <a:xfrm>
            <a:off x="6759276" y="426450"/>
            <a:ext cx="2196374" cy="2145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