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Corbel"/>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shley Beardmo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orbel-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Corbel-italic.fntdata"/><Relationship Id="rId25" Type="http://schemas.openxmlformats.org/officeDocument/2006/relationships/font" Target="fonts/Corbel-bold.fntdata"/><Relationship Id="rId28" Type="http://schemas.openxmlformats.org/officeDocument/2006/relationships/font" Target="fonts/OpenSans-regular.fntdata"/><Relationship Id="rId27" Type="http://schemas.openxmlformats.org/officeDocument/2006/relationships/font" Target="fonts/Corbel-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03T00:09:35.276">
    <p:pos x="239" y="259"/>
    <p:text>LINKS FOR ALL THREE OF THESE THINGS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gcc.edu/nso"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tudentservices@cgcc.edu"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gcc.edu/directory/tiffany-princ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oar@cgcc.ed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501b04a2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CGCC’s New Student Orientation! These are the general recording slides, meaning the information we will be sharing is not date or term specific. If you would like to attend a live orientation specific to your term, check the New Student Orientation webpage or </a:t>
            </a:r>
            <a:r>
              <a:rPr lang="en" u="sng">
                <a:solidFill>
                  <a:schemeClr val="hlink"/>
                </a:solidFill>
                <a:hlinkClick r:id="rId2"/>
              </a:rPr>
              <a:t>cgcc.edu/nso</a:t>
            </a:r>
            <a:r>
              <a:rPr lang="en"/>
              <a:t>  for upcoming dates and registration information.</a:t>
            </a:r>
            <a:endParaRPr/>
          </a:p>
        </p:txBody>
      </p:sp>
      <p:sp>
        <p:nvSpPr>
          <p:cNvPr id="59" name="Google Shape;59;g27501b04a27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6d11c7d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week 1 has passed, students are no longer able to drop a course without penalty. Student then have the option to withdraw from a course between weeks 2 through 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Withdrawing is a way for students to discontinue their </a:t>
            </a:r>
            <a:r>
              <a:rPr lang="en"/>
              <a:t>participation</a:t>
            </a:r>
            <a:r>
              <a:rPr lang="en"/>
              <a:t> in a course without affecting their GPA.</a:t>
            </a:r>
            <a:endParaRPr/>
          </a:p>
          <a:p>
            <a:pPr indent="0" lvl="0" marL="0" rtl="0" algn="l">
              <a:spcBef>
                <a:spcPts val="0"/>
              </a:spcBef>
              <a:spcAft>
                <a:spcPts val="0"/>
              </a:spcAft>
              <a:buNone/>
            </a:pPr>
            <a:r>
              <a:rPr lang="en"/>
              <a:t>It is important to note that students are still </a:t>
            </a:r>
            <a:r>
              <a:rPr lang="en"/>
              <a:t>responsible</a:t>
            </a:r>
            <a:r>
              <a:rPr lang="en"/>
              <a:t> for associated tuition and fees related to the course after dropping and that any withdrawal may affect their financial aid </a:t>
            </a:r>
            <a:r>
              <a:rPr lang="en"/>
              <a:t>eligibility</a:t>
            </a:r>
            <a:r>
              <a:rPr lang="en"/>
              <a:t> and status</a:t>
            </a:r>
            <a:endParaRPr/>
          </a:p>
          <a:p>
            <a:pPr indent="0" lvl="0" marL="0" rtl="0" algn="l">
              <a:spcBef>
                <a:spcPts val="0"/>
              </a:spcBef>
              <a:spcAft>
                <a:spcPts val="0"/>
              </a:spcAft>
              <a:buNone/>
            </a:pPr>
            <a:r>
              <a:t/>
            </a:r>
            <a:endParaRPr/>
          </a:p>
          <a:p>
            <a:pPr indent="0" lvl="0" marL="0" rtl="0" algn="l">
              <a:lnSpc>
                <a:spcPct val="1656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To withdraw from a course: </a:t>
            </a:r>
            <a:endParaRPr b="1">
              <a:solidFill>
                <a:schemeClr val="dk1"/>
              </a:solidFill>
              <a:latin typeface="Open Sans"/>
              <a:ea typeface="Open Sans"/>
              <a:cs typeface="Open Sans"/>
              <a:sym typeface="Open Sans"/>
            </a:endParaRPr>
          </a:p>
          <a:p>
            <a:pPr indent="0" lvl="0" marL="0" rtl="0" algn="l">
              <a:lnSpc>
                <a:spcPct val="1656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Email </a:t>
            </a:r>
            <a:r>
              <a:rPr lang="en" u="sng">
                <a:solidFill>
                  <a:schemeClr val="dk1"/>
                </a:solidFill>
                <a:latin typeface="Open Sans"/>
                <a:ea typeface="Open Sans"/>
                <a:cs typeface="Open Sans"/>
                <a:sym typeface="Open Sans"/>
                <a:hlinkClick r:id="rId2">
                  <a:extLst>
                    <a:ext uri="{A12FA001-AC4F-418D-AE19-62706E023703}">
                      <ahyp:hlinkClr val="tx"/>
                    </a:ext>
                  </a:extLst>
                </a:hlinkClick>
              </a:rPr>
              <a:t>studentservices@cgcc.edu</a:t>
            </a:r>
            <a:r>
              <a:rPr lang="en">
                <a:solidFill>
                  <a:schemeClr val="dk1"/>
                </a:solidFill>
                <a:latin typeface="Open Sans"/>
                <a:ea typeface="Open Sans"/>
                <a:cs typeface="Open Sans"/>
                <a:sym typeface="Open Sans"/>
              </a:rPr>
              <a:t> by 11:59pm, Friday of week 8  to request which class you would like to withdraw from and the reason such as a change in your work schedule or course content.</a:t>
            </a:r>
            <a:endParaRPr>
              <a:solidFill>
                <a:schemeClr val="dk1"/>
              </a:solidFill>
            </a:endParaRPr>
          </a:p>
        </p:txBody>
      </p:sp>
      <p:sp>
        <p:nvSpPr>
          <p:cNvPr id="140" name="Google Shape;140;g276d11c7dd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6d11c7dd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completing the Deepdive section of New Student </a:t>
            </a:r>
            <a:r>
              <a:rPr lang="en"/>
              <a:t>Orientation</a:t>
            </a:r>
            <a:r>
              <a:rPr lang="en"/>
              <a:t>, you should now have access to your CGCC email account. It is </a:t>
            </a:r>
            <a:r>
              <a:rPr lang="en"/>
              <a:t>vitally</a:t>
            </a:r>
            <a:r>
              <a:rPr lang="en"/>
              <a:t> important to your success as a student that you check your email regularly.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Check your student email everyday for messages from your instructors, for important alerts from student services, and to view invites to upcoming events.</a:t>
            </a:r>
            <a:endParaRPr/>
          </a:p>
        </p:txBody>
      </p:sp>
      <p:sp>
        <p:nvSpPr>
          <p:cNvPr id="149" name="Google Shape;149;g276d11c7dd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e9fabbed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Something unique about CGCC is that much like 4 year institutions, we offer on campus housing!</a:t>
            </a:r>
            <a:endParaRPr/>
          </a:p>
          <a:p>
            <a:pPr indent="0" lvl="0" marL="0" rtl="0" algn="l">
              <a:spcBef>
                <a:spcPts val="0"/>
              </a:spcBef>
              <a:spcAft>
                <a:spcPts val="0"/>
              </a:spcAft>
              <a:buNone/>
            </a:pPr>
            <a:r>
              <a:rPr lang="en"/>
              <a:t>The Chinook Residence Hall is located on The Dalles Campus. The building features common areas such as a kitchen, quiet study area, laundry, and lounge.</a:t>
            </a:r>
            <a:endParaRPr/>
          </a:p>
          <a:p>
            <a:pPr indent="0" lvl="0" marL="0" rtl="0" algn="l">
              <a:spcBef>
                <a:spcPts val="0"/>
              </a:spcBef>
              <a:spcAft>
                <a:spcPts val="0"/>
              </a:spcAft>
              <a:buNone/>
            </a:pPr>
            <a:r>
              <a:rPr lang="en"/>
              <a:t>Living on campus means no commuting, meals through the on campus dining hall, affordable housing, and a built in on campus community.</a:t>
            </a:r>
            <a:endParaRPr/>
          </a:p>
        </p:txBody>
      </p:sp>
      <p:sp>
        <p:nvSpPr>
          <p:cNvPr id="158" name="Google Shape;158;g2e9fabbed9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9fabbed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office of student life is located in building 1 on the first floor. It is the first door to the right before the library and learning commons.</a:t>
            </a:r>
            <a:endParaRPr/>
          </a:p>
          <a:p>
            <a:pPr indent="0" lvl="0" marL="0" rtl="0" algn="l">
              <a:spcBef>
                <a:spcPts val="0"/>
              </a:spcBef>
              <a:spcAft>
                <a:spcPts val="0"/>
              </a:spcAft>
              <a:buNone/>
            </a:pPr>
            <a:r>
              <a:rPr lang="en"/>
              <a:t>There are staff members located in this area that offer basic needs assistance and services related to paying for college. This can include help with applying for housing, SNAP benefits, scholarships, and more!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For additional information on living on campus, starting or joining clubs, student government, and anything else related to college life contact </a:t>
            </a:r>
            <a:r>
              <a:rPr lang="en" sz="1400" u="sng">
                <a:solidFill>
                  <a:schemeClr val="dk1"/>
                </a:solidFill>
                <a:latin typeface="Open Sans"/>
                <a:ea typeface="Open Sans"/>
                <a:cs typeface="Open Sans"/>
                <a:sym typeface="Open Sans"/>
                <a:hlinkClick r:id="rId2">
                  <a:extLst>
                    <a:ext uri="{A12FA001-AC4F-418D-AE19-62706E023703}">
                      <ahyp:hlinkClr val="tx"/>
                    </a:ext>
                  </a:extLst>
                </a:hlinkClick>
              </a:rPr>
              <a:t>Tiffany Prince</a:t>
            </a:r>
            <a:r>
              <a:rPr lang="en" sz="1400">
                <a:solidFill>
                  <a:schemeClr val="dk1"/>
                </a:solidFill>
                <a:latin typeface="Open Sans"/>
                <a:ea typeface="Open Sans"/>
                <a:cs typeface="Open Sans"/>
                <a:sym typeface="Open Sans"/>
              </a:rPr>
              <a:t>, the director of housing and student life.</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67" name="Google Shape;167;g2e9fabbed9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501b04a2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resources on campus for students that are not listed in this presentation. If you need help and don’t know where to start, we </a:t>
            </a:r>
            <a:r>
              <a:rPr lang="en"/>
              <a:t>recommended</a:t>
            </a:r>
            <a:r>
              <a:rPr lang="en"/>
              <a:t> visiting a staff member in the student services main office in building 3 or the library and learning commons in building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of these locations offer dependable hours with someone there to assist you. They will be able to point you in the right direction or contact someone who can help directly for you!</a:t>
            </a:r>
            <a:endParaRPr/>
          </a:p>
        </p:txBody>
      </p:sp>
      <p:sp>
        <p:nvSpPr>
          <p:cNvPr id="175" name="Google Shape;175;g27501b04a27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501b04a2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CGCC’s main campus is in The Dalles but we also have a campus in Hood River.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Hood River campus offers in person classes, on site advising by appointment only, computer and printing access, and appointments with student services </a:t>
            </a:r>
            <a:r>
              <a:rPr lang="en"/>
              <a:t>support</a:t>
            </a:r>
            <a:r>
              <a:rPr lang="en"/>
              <a:t> staff. Please note that appointments with student services support staff are upon request and by appointment only. Financial aid services are only offered over Zoom, over the phone, or at The Dalles campus.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For urgent needs, always contact the Student Services main office in The Dalles.</a:t>
            </a:r>
            <a:endParaRPr sz="13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184" name="Google Shape;184;g27501b04a27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6d11c7dd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do you need to do after this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ensure that your new student checklist is complete and that you’ve taken a look at our current student webpage. This page contains links to most used academic forms as well as a multitude of resources for CGCC students.</a:t>
            </a:r>
            <a:endParaRPr/>
          </a:p>
        </p:txBody>
      </p:sp>
      <p:sp>
        <p:nvSpPr>
          <p:cNvPr id="194" name="Google Shape;194;g276d11c7dde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501b04a2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any questions, comments, or concerns please email </a:t>
            </a:r>
            <a:r>
              <a:rPr lang="en" u="sng">
                <a:solidFill>
                  <a:schemeClr val="hlink"/>
                </a:solidFill>
                <a:hlinkClick r:id="rId2"/>
              </a:rPr>
              <a:t>soar@cgcc.edu</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joining us today, feel free to revisit the NSO webpage any time. </a:t>
            </a:r>
            <a:endParaRPr/>
          </a:p>
        </p:txBody>
      </p:sp>
      <p:sp>
        <p:nvSpPr>
          <p:cNvPr id="202" name="Google Shape;202;g27501b04a27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501b04a2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not already, watch the introduction video of CGCC President, Dr. Lawson. You can access this video by visiting the NSO webpage.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getting started, it may also be helpful to open up a copy of these slides in another tab to follow along and open up the live links, which are </a:t>
            </a:r>
            <a:r>
              <a:rPr lang="en"/>
              <a:t>embedded</a:t>
            </a:r>
            <a:r>
              <a:rPr lang="en"/>
              <a:t> in this presentation in lime text. This slideshow is available on the NSO webpage in English and Spanish translations. </a:t>
            </a:r>
            <a:endParaRPr/>
          </a:p>
        </p:txBody>
      </p:sp>
      <p:sp>
        <p:nvSpPr>
          <p:cNvPr id="67" name="Google Shape;67;g27501b04a27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6d11c7d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76d11c7dd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6d11c7d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76d11c7dd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501b04a2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7501b04a27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501b04a27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7501b04a27_1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9fabbed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e9fabbed9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6d11c7d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403F41"/>
                </a:solidFill>
              </a:rPr>
              <a:t>At CGCC, you are part of a caring community committed to providing an environment where you can grow, thrive and learn.  In this next section we will be highlighting some important academic policies as well as some resources on campus to support your success as a student. </a:t>
            </a:r>
            <a:endParaRPr sz="800"/>
          </a:p>
        </p:txBody>
      </p:sp>
      <p:sp>
        <p:nvSpPr>
          <p:cNvPr id="123" name="Google Shape;123;g276d11c7dd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501b04a2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 1 is our add/drop period for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attending class during the first week puts you at risk of being dropped from courses!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enrolled in online, hybrid, or zoom courses are required to log into Moodle by Wednesday of week 1 </a:t>
            </a:r>
            <a:endParaRPr/>
          </a:p>
          <a:p>
            <a:pPr indent="0" lvl="0" marL="0" rtl="0" algn="l">
              <a:spcBef>
                <a:spcPts val="0"/>
              </a:spcBef>
              <a:spcAft>
                <a:spcPts val="0"/>
              </a:spcAft>
              <a:buNone/>
            </a:pPr>
            <a:r>
              <a:rPr lang="en"/>
              <a:t>Students enrolled in face to face classes must attend class by Thursday of week 1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If you cannot attend class during the first week but intend to, please email the instructor as soon as possible.</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Not attending class does NOT mean you will be automatically dropped or that charges for the class will be removed from your account. If you do NOT wish to attend a class you are enrolled in, </a:t>
            </a:r>
            <a:r>
              <a:rPr b="1" lang="en" sz="1200">
                <a:solidFill>
                  <a:schemeClr val="dk1"/>
                </a:solidFill>
                <a:latin typeface="Open Sans"/>
                <a:ea typeface="Open Sans"/>
                <a:cs typeface="Open Sans"/>
                <a:sym typeface="Open Sans"/>
              </a:rPr>
              <a:t>you must officially drop by 11:59pm Friday of week 1</a:t>
            </a:r>
            <a:r>
              <a:rPr lang="en" sz="1200">
                <a:solidFill>
                  <a:schemeClr val="dk1"/>
                </a:solidFill>
                <a:latin typeface="Open Sans"/>
                <a:ea typeface="Open Sans"/>
                <a:cs typeface="Open Sans"/>
                <a:sym typeface="Open Sans"/>
              </a:rPr>
              <a:t> or you will be charged for the class and may receive a failing grade. Please note that any drops may affect your financial aid, so plan accordingly.</a:t>
            </a:r>
            <a:endParaRPr sz="1400">
              <a:solidFill>
                <a:schemeClr val="dk1"/>
              </a:solidFill>
            </a:endParaRPr>
          </a:p>
        </p:txBody>
      </p:sp>
      <p:sp>
        <p:nvSpPr>
          <p:cNvPr id="131" name="Google Shape;131;g27501b04a27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5132" y="1544259"/>
            <a:ext cx="9146700" cy="1371600"/>
          </a:xfrm>
          <a:prstGeom prst="rect">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624893" y="1656659"/>
            <a:ext cx="7886700" cy="1257300"/>
          </a:xfrm>
          <a:prstGeom prst="rect">
            <a:avLst/>
          </a:prstGeom>
          <a:noFill/>
          <a:ln>
            <a:noFill/>
          </a:ln>
        </p:spPr>
        <p:txBody>
          <a:bodyPr anchorCtr="0" anchor="ctr" bIns="34275" lIns="68575" spcFirstLastPara="1" rIns="68575" wrap="square" tIns="34275">
            <a:normAutofit/>
          </a:bodyPr>
          <a:lstStyle>
            <a:lvl1pPr lvl="0" rtl="0" algn="ctr">
              <a:lnSpc>
                <a:spcPct val="80000"/>
              </a:lnSpc>
              <a:spcBef>
                <a:spcPts val="0"/>
              </a:spcBef>
              <a:spcAft>
                <a:spcPts val="0"/>
              </a:spcAft>
              <a:buClr>
                <a:schemeClr val="lt1"/>
              </a:buClr>
              <a:buSzPts val="4500"/>
              <a:buFont typeface="Corbel"/>
              <a:buNone/>
              <a:defRPr b="0" sz="4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4893" y="3007750"/>
            <a:ext cx="7886700" cy="8808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900"/>
              </a:spcBef>
              <a:spcAft>
                <a:spcPts val="0"/>
              </a:spcAft>
              <a:buSzPts val="1500"/>
              <a:buNone/>
              <a:defRPr sz="1500">
                <a:solidFill>
                  <a:schemeClr val="dk2"/>
                </a:solidFill>
              </a:defRPr>
            </a:lvl1pPr>
            <a:lvl2pPr indent="-228600" lvl="1" marL="914400" rtl="0" algn="l">
              <a:lnSpc>
                <a:spcPct val="90000"/>
              </a:lnSpc>
              <a:spcBef>
                <a:spcPts val="200"/>
              </a:spcBef>
              <a:spcAft>
                <a:spcPts val="0"/>
              </a:spcAft>
              <a:buSzPts val="1400"/>
              <a:buNone/>
              <a:defRPr sz="1400">
                <a:solidFill>
                  <a:srgbClr val="8C8C8C"/>
                </a:solidFill>
              </a:defRPr>
            </a:lvl2pPr>
            <a:lvl3pPr indent="-228600" lvl="2" marL="1371600" rtl="0" algn="l">
              <a:lnSpc>
                <a:spcPct val="90000"/>
              </a:lnSpc>
              <a:spcBef>
                <a:spcPts val="300"/>
              </a:spcBef>
              <a:spcAft>
                <a:spcPts val="0"/>
              </a:spcAft>
              <a:buSzPts val="1200"/>
              <a:buNone/>
              <a:defRPr sz="1200">
                <a:solidFill>
                  <a:srgbClr val="8C8C8C"/>
                </a:solidFill>
              </a:defRPr>
            </a:lvl3pPr>
            <a:lvl4pPr indent="-228600" lvl="3" marL="1828800" rtl="0" algn="l">
              <a:lnSpc>
                <a:spcPct val="90000"/>
              </a:lnSpc>
              <a:spcBef>
                <a:spcPts val="300"/>
              </a:spcBef>
              <a:spcAft>
                <a:spcPts val="0"/>
              </a:spcAft>
              <a:buSzPts val="1100"/>
              <a:buNone/>
              <a:defRPr sz="1100">
                <a:solidFill>
                  <a:srgbClr val="8C8C8C"/>
                </a:solidFill>
              </a:defRPr>
            </a:lvl4pPr>
            <a:lvl5pPr indent="-228600" lvl="4" marL="2286000" rtl="0" algn="l">
              <a:lnSpc>
                <a:spcPct val="90000"/>
              </a:lnSpc>
              <a:spcBef>
                <a:spcPts val="300"/>
              </a:spcBef>
              <a:spcAft>
                <a:spcPts val="0"/>
              </a:spcAft>
              <a:buSzPts val="1100"/>
              <a:buNone/>
              <a:defRPr sz="1100">
                <a:solidFill>
                  <a:srgbClr val="8C8C8C"/>
                </a:solidFill>
              </a:defRPr>
            </a:lvl5pPr>
            <a:lvl6pPr indent="-228600" lvl="5" marL="2743200" rtl="0" algn="l">
              <a:lnSpc>
                <a:spcPct val="90000"/>
              </a:lnSpc>
              <a:spcBef>
                <a:spcPts val="300"/>
              </a:spcBef>
              <a:spcAft>
                <a:spcPts val="0"/>
              </a:spcAft>
              <a:buSzPts val="1100"/>
              <a:buNone/>
              <a:defRPr sz="1100">
                <a:solidFill>
                  <a:srgbClr val="8C8C8C"/>
                </a:solidFill>
              </a:defRPr>
            </a:lvl6pPr>
            <a:lvl7pPr indent="-228600" lvl="6" marL="3200400" rtl="0" algn="l">
              <a:lnSpc>
                <a:spcPct val="90000"/>
              </a:lnSpc>
              <a:spcBef>
                <a:spcPts val="300"/>
              </a:spcBef>
              <a:spcAft>
                <a:spcPts val="0"/>
              </a:spcAft>
              <a:buSzPts val="1100"/>
              <a:buNone/>
              <a:defRPr sz="1100">
                <a:solidFill>
                  <a:srgbClr val="8C8C8C"/>
                </a:solidFill>
              </a:defRPr>
            </a:lvl7pPr>
            <a:lvl8pPr indent="-228600" lvl="7" marL="3657600" rtl="0" algn="l">
              <a:lnSpc>
                <a:spcPct val="90000"/>
              </a:lnSpc>
              <a:spcBef>
                <a:spcPts val="300"/>
              </a:spcBef>
              <a:spcAft>
                <a:spcPts val="0"/>
              </a:spcAft>
              <a:buSzPts val="1100"/>
              <a:buNone/>
              <a:defRPr sz="1100">
                <a:solidFill>
                  <a:srgbClr val="8C8C8C"/>
                </a:solidFill>
              </a:defRPr>
            </a:lvl8pPr>
            <a:lvl9pPr indent="-228600" lvl="8" marL="4114800" rtl="0" algn="l">
              <a:lnSpc>
                <a:spcPct val="90000"/>
              </a:lnSpc>
              <a:spcBef>
                <a:spcPts val="300"/>
              </a:spcBef>
              <a:spcAft>
                <a:spcPts val="300"/>
              </a:spcAft>
              <a:buSzPts val="1100"/>
              <a:buNone/>
              <a:defRPr sz="1100">
                <a:solidFill>
                  <a:srgbClr val="8C8C8C"/>
                </a:solidFill>
              </a:defRPr>
            </a:lvl9pPr>
          </a:lstStyle>
          <a:p/>
        </p:txBody>
      </p:sp>
      <p:sp>
        <p:nvSpPr>
          <p:cNvPr id="54" name="Google Shape;54;p13"/>
          <p:cNvSpPr txBox="1"/>
          <p:nvPr>
            <p:ph idx="10" type="dt"/>
          </p:nvPr>
        </p:nvSpPr>
        <p:spPr>
          <a:xfrm>
            <a:off x="901700" y="4817140"/>
            <a:ext cx="2250600" cy="273900"/>
          </a:xfrm>
          <a:prstGeom prst="rect">
            <a:avLst/>
          </a:prstGeom>
          <a:noFill/>
          <a:ln>
            <a:noFill/>
          </a:ln>
        </p:spPr>
        <p:txBody>
          <a:bodyPr anchorCtr="0" anchor="ctr" bIns="34275" lIns="68575" spcFirstLastPara="1" rIns="34275" wrap="square" tIns="34275">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1" type="ftr"/>
          </p:nvPr>
        </p:nvSpPr>
        <p:spPr>
          <a:xfrm>
            <a:off x="4197353" y="4817140"/>
            <a:ext cx="37833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2" type="sldNum"/>
          </p:nvPr>
        </p:nvSpPr>
        <p:spPr>
          <a:xfrm>
            <a:off x="7994196" y="4817140"/>
            <a:ext cx="709800" cy="273900"/>
          </a:xfrm>
          <a:prstGeom prst="rect">
            <a:avLst/>
          </a:prstGeom>
          <a:noFill/>
          <a:ln>
            <a:noFill/>
          </a:ln>
        </p:spPr>
        <p:txBody>
          <a:bodyPr anchorCtr="0" anchor="ctr" bIns="34275" lIns="34275" spcFirstLastPara="1" rIns="68575" wrap="square" tIns="34275">
            <a:normAutofit/>
          </a:bodyPr>
          <a:lstStyle>
            <a:lvl1pPr indent="0" lvl="0" marL="0" rtl="0" algn="l">
              <a:spcBef>
                <a:spcPts val="0"/>
              </a:spcBef>
              <a:buNone/>
              <a:defRPr b="0" i="0" sz="900" u="none" cap="none" strike="noStrike">
                <a:solidFill>
                  <a:schemeClr val="dk2"/>
                </a:solidFill>
                <a:latin typeface="Corbel"/>
                <a:ea typeface="Corbel"/>
                <a:cs typeface="Corbel"/>
                <a:sym typeface="Corbel"/>
              </a:defRPr>
            </a:lvl1pPr>
            <a:lvl2pPr indent="0" lvl="1" marL="0" rtl="0" algn="l">
              <a:spcBef>
                <a:spcPts val="0"/>
              </a:spcBef>
              <a:buNone/>
              <a:defRPr b="0" i="0" sz="900" u="none" cap="none" strike="noStrike">
                <a:solidFill>
                  <a:schemeClr val="dk2"/>
                </a:solidFill>
                <a:latin typeface="Corbel"/>
                <a:ea typeface="Corbel"/>
                <a:cs typeface="Corbel"/>
                <a:sym typeface="Corbel"/>
              </a:defRPr>
            </a:lvl2pPr>
            <a:lvl3pPr indent="0" lvl="2" marL="0" rtl="0" algn="l">
              <a:spcBef>
                <a:spcPts val="0"/>
              </a:spcBef>
              <a:buNone/>
              <a:defRPr b="0" i="0" sz="900" u="none" cap="none" strike="noStrike">
                <a:solidFill>
                  <a:schemeClr val="dk2"/>
                </a:solidFill>
                <a:latin typeface="Corbel"/>
                <a:ea typeface="Corbel"/>
                <a:cs typeface="Corbel"/>
                <a:sym typeface="Corbel"/>
              </a:defRPr>
            </a:lvl3pPr>
            <a:lvl4pPr indent="0" lvl="3" marL="0" rtl="0" algn="l">
              <a:spcBef>
                <a:spcPts val="0"/>
              </a:spcBef>
              <a:buNone/>
              <a:defRPr b="0" i="0" sz="900" u="none" cap="none" strike="noStrike">
                <a:solidFill>
                  <a:schemeClr val="dk2"/>
                </a:solidFill>
                <a:latin typeface="Corbel"/>
                <a:ea typeface="Corbel"/>
                <a:cs typeface="Corbel"/>
                <a:sym typeface="Corbel"/>
              </a:defRPr>
            </a:lvl4pPr>
            <a:lvl5pPr indent="0" lvl="4" marL="0" rtl="0" algn="l">
              <a:spcBef>
                <a:spcPts val="0"/>
              </a:spcBef>
              <a:buNone/>
              <a:defRPr b="0" i="0" sz="900" u="none" cap="none" strike="noStrike">
                <a:solidFill>
                  <a:schemeClr val="dk2"/>
                </a:solidFill>
                <a:latin typeface="Corbel"/>
                <a:ea typeface="Corbel"/>
                <a:cs typeface="Corbel"/>
                <a:sym typeface="Corbel"/>
              </a:defRPr>
            </a:lvl5pPr>
            <a:lvl6pPr indent="0" lvl="5" marL="0" rtl="0" algn="l">
              <a:spcBef>
                <a:spcPts val="0"/>
              </a:spcBef>
              <a:buNone/>
              <a:defRPr b="0" i="0" sz="900" u="none" cap="none" strike="noStrike">
                <a:solidFill>
                  <a:schemeClr val="dk2"/>
                </a:solidFill>
                <a:latin typeface="Corbel"/>
                <a:ea typeface="Corbel"/>
                <a:cs typeface="Corbel"/>
                <a:sym typeface="Corbel"/>
              </a:defRPr>
            </a:lvl6pPr>
            <a:lvl7pPr indent="0" lvl="6" marL="0" rtl="0" algn="l">
              <a:spcBef>
                <a:spcPts val="0"/>
              </a:spcBef>
              <a:buNone/>
              <a:defRPr b="0" i="0" sz="900" u="none" cap="none" strike="noStrike">
                <a:solidFill>
                  <a:schemeClr val="dk2"/>
                </a:solidFill>
                <a:latin typeface="Corbel"/>
                <a:ea typeface="Corbel"/>
                <a:cs typeface="Corbel"/>
                <a:sym typeface="Corbel"/>
              </a:defRPr>
            </a:lvl7pPr>
            <a:lvl8pPr indent="0" lvl="7" marL="0" rtl="0" algn="l">
              <a:spcBef>
                <a:spcPts val="0"/>
              </a:spcBef>
              <a:buNone/>
              <a:defRPr b="0" i="0" sz="900" u="none" cap="none" strike="noStrike">
                <a:solidFill>
                  <a:schemeClr val="dk2"/>
                </a:solidFill>
                <a:latin typeface="Corbel"/>
                <a:ea typeface="Corbel"/>
                <a:cs typeface="Corbel"/>
                <a:sym typeface="Corbel"/>
              </a:defRPr>
            </a:lvl8pPr>
            <a:lvl9pPr indent="0" lvl="8" marL="0" rtl="0" algn="l">
              <a:spcBef>
                <a:spcPts val="0"/>
              </a:spcBef>
              <a:buNone/>
              <a:defRPr b="0" i="0" sz="9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mailto:studentservices@cgcc.edu" TargetMode="External"/><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cgcc.edu/housing" TargetMode="External"/><Relationship Id="rId5" Type="http://schemas.openxmlformats.org/officeDocument/2006/relationships/image" Target="../media/image1.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www.cgcc.edu/resources" TargetMode="External"/><Relationship Id="rId5" Type="http://schemas.openxmlformats.org/officeDocument/2006/relationships/hyperlink" Target="https://www.cgcc.edu/cgcc-scholarships" TargetMode="External"/><Relationship Id="rId6" Type="http://schemas.openxmlformats.org/officeDocument/2006/relationships/hyperlink" Target="https://www.cgcc.edu/directory/tiffany-prince" TargetMode="External"/><Relationship Id="rId7" Type="http://schemas.openxmlformats.org/officeDocument/2006/relationships/image" Target="../media/image1.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https://www.cgcc.edu/contact-student-services" TargetMode="External"/><Relationship Id="rId5" Type="http://schemas.openxmlformats.org/officeDocument/2006/relationships/hyperlink" Target="https://www.cgcc.edu/library" TargetMode="External"/><Relationship Id="rId6" Type="http://schemas.openxmlformats.org/officeDocument/2006/relationships/image" Target="../media/image1.png"/><Relationship Id="rId7"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hyperlink" Target="mailto:studentservices@cgcc.edu"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www.cgcc.edu/sites/default/files/student-services/new-student-checklist-2024.pdf" TargetMode="External"/><Relationship Id="rId5" Type="http://schemas.openxmlformats.org/officeDocument/2006/relationships/hyperlink" Target="https://www.cgcc.edu/current-students" TargetMode="External"/><Relationship Id="rId6" Type="http://schemas.openxmlformats.org/officeDocument/2006/relationships/image" Target="../media/image1.png"/><Relationship Id="rId7"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mailto:soar@cgcc.edu" TargetMode="External"/><Relationship Id="rId5" Type="http://schemas.openxmlformats.org/officeDocument/2006/relationships/hyperlink" Target="https://www.cgcc.edu/nso" TargetMode="External"/><Relationship Id="rId6" Type="http://schemas.openxmlformats.org/officeDocument/2006/relationships/image" Target="../media/image1.png"/><Relationship Id="rId7"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my.cgcc.edu" TargetMode="External"/><Relationship Id="rId9" Type="http://schemas.openxmlformats.org/officeDocument/2006/relationships/image" Target="../media/image8.jpg"/><Relationship Id="rId5" Type="http://schemas.openxmlformats.org/officeDocument/2006/relationships/hyperlink" Target="http://gmail.com" TargetMode="External"/><Relationship Id="rId6" Type="http://schemas.openxmlformats.org/officeDocument/2006/relationships/hyperlink" Target="http://moodle.cgcc.edu" TargetMode="External"/><Relationship Id="rId7" Type="http://schemas.openxmlformats.org/officeDocument/2006/relationships/hyperlink" Target="http://cgcc.slingshotedu.com"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my.cgcc.edu" TargetMode="External"/><Relationship Id="rId7" Type="http://schemas.openxmlformats.org/officeDocument/2006/relationships/hyperlink" Target="https://tinyurl.com/2areh7k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hyperlink" Target="https://my.cgcc.edu/cmcportal/" TargetMode="External"/><Relationship Id="rId7" Type="http://schemas.openxmlformats.org/officeDocument/2006/relationships/hyperlink" Target="http://moodle.cgc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mailto:financialaid@cgcc.edu" TargetMode="External"/><Relationship Id="rId6" Type="http://schemas.openxmlformats.org/officeDocument/2006/relationships/hyperlink" Target="https://my.cgcc.edu/cmcportal/" TargetMode="External"/><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my.cgcc.edu/cmcportal/" TargetMode="External"/><Relationship Id="rId5" Type="http://schemas.openxmlformats.org/officeDocument/2006/relationships/hyperlink" Target="https://cgcc.slingshotedu.com" TargetMode="External"/><Relationship Id="rId6" Type="http://schemas.openxmlformats.org/officeDocument/2006/relationships/image" Target="../media/image1.png"/><Relationship Id="rId7" Type="http://schemas.openxmlformats.org/officeDocument/2006/relationships/hyperlink" Target="https://www.cgcc.edu/campusstore" TargetMode="External"/><Relationship Id="rId8" Type="http://schemas.openxmlformats.org/officeDocument/2006/relationships/hyperlink" Target="mailto:bookstore@cgc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60" name="Shape 60"/>
        <p:cNvGrpSpPr/>
        <p:nvPr/>
      </p:nvGrpSpPr>
      <p:grpSpPr>
        <a:xfrm>
          <a:off x="0" y="0"/>
          <a:ext cx="0" cy="0"/>
          <a:chOff x="0" y="0"/>
          <a:chExt cx="0" cy="0"/>
        </a:xfrm>
      </p:grpSpPr>
      <p:pic>
        <p:nvPicPr>
          <p:cNvPr descr="https://www.cgcc.edu/sites/default/files/marketing/CGCC_Horizontal_WhiteRev.png" id="61" name="Google Shape;61;p14"/>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62" name="Google Shape;62;p14"/>
          <p:cNvPicPr preferRelativeResize="0"/>
          <p:nvPr/>
        </p:nvPicPr>
        <p:blipFill>
          <a:blip r:embed="rId4">
            <a:alphaModFix amt="58000"/>
          </a:blip>
          <a:stretch>
            <a:fillRect/>
          </a:stretch>
        </p:blipFill>
        <p:spPr>
          <a:xfrm>
            <a:off x="5568475" y="0"/>
            <a:ext cx="3575526" cy="5143501"/>
          </a:xfrm>
          <a:prstGeom prst="rect">
            <a:avLst/>
          </a:prstGeom>
          <a:noFill/>
          <a:ln>
            <a:noFill/>
          </a:ln>
        </p:spPr>
      </p:pic>
      <p:sp>
        <p:nvSpPr>
          <p:cNvPr id="63" name="Google Shape;63;p14"/>
          <p:cNvSpPr txBox="1"/>
          <p:nvPr/>
        </p:nvSpPr>
        <p:spPr>
          <a:xfrm>
            <a:off x="379825" y="963425"/>
            <a:ext cx="4576200" cy="10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lt1"/>
                </a:solidFill>
                <a:latin typeface="Open Sans"/>
                <a:ea typeface="Open Sans"/>
                <a:cs typeface="Open Sans"/>
                <a:sym typeface="Open Sans"/>
              </a:rPr>
              <a:t>New Student Orientation </a:t>
            </a:r>
            <a:endParaRPr b="1" sz="2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200">
              <a:solidFill>
                <a:schemeClr val="lt1"/>
              </a:solidFill>
              <a:latin typeface="Open Sans"/>
              <a:ea typeface="Open Sans"/>
              <a:cs typeface="Open Sans"/>
              <a:sym typeface="Open Sans"/>
            </a:endParaRPr>
          </a:p>
          <a:p>
            <a:pPr indent="0" lvl="0" marL="0" rtl="0" algn="l">
              <a:spcBef>
                <a:spcPts val="0"/>
              </a:spcBef>
              <a:spcAft>
                <a:spcPts val="0"/>
              </a:spcAft>
              <a:buNone/>
            </a:pPr>
            <a:r>
              <a:rPr lang="en" sz="1600">
                <a:solidFill>
                  <a:schemeClr val="lt1"/>
                </a:solidFill>
                <a:latin typeface="Open Sans"/>
                <a:ea typeface="Open Sans"/>
                <a:cs typeface="Open Sans"/>
                <a:sym typeface="Open Sans"/>
              </a:rPr>
              <a:t>General Recording Slides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600">
                <a:solidFill>
                  <a:schemeClr val="lt1"/>
                </a:solidFill>
                <a:latin typeface="Open Sans"/>
                <a:ea typeface="Open Sans"/>
                <a:cs typeface="Open Sans"/>
                <a:sym typeface="Open Sans"/>
              </a:rPr>
              <a:t>English Translation</a:t>
            </a:r>
            <a:endParaRPr i="1" sz="1600">
              <a:solidFill>
                <a:schemeClr val="lt1"/>
              </a:solidFill>
              <a:latin typeface="Open Sans"/>
              <a:ea typeface="Open Sans"/>
              <a:cs typeface="Open Sans"/>
              <a:sym typeface="Open Sans"/>
            </a:endParaRPr>
          </a:p>
        </p:txBody>
      </p:sp>
      <p:pic>
        <p:nvPicPr>
          <p:cNvPr id="64" name="Google Shape;64;p14"/>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41" name="Shape 141"/>
        <p:cNvGrpSpPr/>
        <p:nvPr/>
      </p:nvGrpSpPr>
      <p:grpSpPr>
        <a:xfrm>
          <a:off x="0" y="0"/>
          <a:ext cx="0" cy="0"/>
          <a:chOff x="0" y="0"/>
          <a:chExt cx="0" cy="0"/>
        </a:xfrm>
      </p:grpSpPr>
      <p:pic>
        <p:nvPicPr>
          <p:cNvPr descr="https://www.cgcc.edu/sites/default/files/marketing/CGCC_Horizontal_WhiteRev.png" id="142" name="Google Shape;142;p23"/>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43" name="Google Shape;143;p23"/>
          <p:cNvSpPr txBox="1"/>
          <p:nvPr/>
        </p:nvSpPr>
        <p:spPr>
          <a:xfrm>
            <a:off x="348925" y="321150"/>
            <a:ext cx="8355000" cy="26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Withdraw Policy </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You may withdraw from a course anytime between weeks 2 through 8 </a:t>
            </a:r>
            <a:endParaRPr>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Deadline is 11:59pm, Friday of week 8 </a:t>
            </a:r>
            <a:endParaRPr>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Student is still responsible for the associated tuition and fees related to the course</a:t>
            </a:r>
            <a:endParaRPr>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Withdrawing has no effect on your GPA </a:t>
            </a:r>
            <a:endParaRPr>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Any withdrawal may affect your financial aid eligibility and status </a:t>
            </a:r>
            <a:endParaRPr>
              <a:solidFill>
                <a:schemeClr val="lt1"/>
              </a:solidFill>
              <a:latin typeface="Open Sans"/>
              <a:ea typeface="Open Sans"/>
              <a:cs typeface="Open Sans"/>
              <a:sym typeface="Open Sans"/>
            </a:endParaRPr>
          </a:p>
          <a:p>
            <a:pPr indent="-317500" lvl="0" marL="457200" rtl="0" algn="l">
              <a:lnSpc>
                <a:spcPct val="150000"/>
              </a:lnSpc>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The class will show a ‘W’ on your transcript </a:t>
            </a:r>
            <a:r>
              <a:rPr b="1" lang="en" sz="16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p:txBody>
      </p:sp>
      <p:pic>
        <p:nvPicPr>
          <p:cNvPr id="144" name="Google Shape;144;p23"/>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45" name="Google Shape;145;p23"/>
          <p:cNvSpPr txBox="1"/>
          <p:nvPr/>
        </p:nvSpPr>
        <p:spPr>
          <a:xfrm>
            <a:off x="540600" y="3096725"/>
            <a:ext cx="6078000" cy="872700"/>
          </a:xfrm>
          <a:prstGeom prst="rect">
            <a:avLst/>
          </a:prstGeom>
          <a:noFill/>
          <a:ln>
            <a:noFill/>
          </a:ln>
        </p:spPr>
        <p:txBody>
          <a:bodyPr anchorCtr="0" anchor="t" bIns="91425" lIns="91425" spcFirstLastPara="1" rIns="91425" wrap="square" tIns="91425">
            <a:noAutofit/>
          </a:bodyPr>
          <a:lstStyle/>
          <a:p>
            <a:pPr indent="0" lvl="0" marL="0" rtl="0" algn="l">
              <a:lnSpc>
                <a:spcPct val="165600"/>
              </a:lnSpc>
              <a:spcBef>
                <a:spcPts val="0"/>
              </a:spcBef>
              <a:spcAft>
                <a:spcPts val="0"/>
              </a:spcAft>
              <a:buNone/>
            </a:pPr>
            <a:r>
              <a:rPr b="1" lang="en" sz="1100">
                <a:solidFill>
                  <a:schemeClr val="lt1"/>
                </a:solidFill>
                <a:latin typeface="Open Sans"/>
                <a:ea typeface="Open Sans"/>
                <a:cs typeface="Open Sans"/>
                <a:sym typeface="Open Sans"/>
              </a:rPr>
              <a:t>To withdraw from a course: </a:t>
            </a:r>
            <a:endParaRPr b="1" sz="1100">
              <a:solidFill>
                <a:schemeClr val="lt1"/>
              </a:solidFill>
              <a:latin typeface="Open Sans"/>
              <a:ea typeface="Open Sans"/>
              <a:cs typeface="Open Sans"/>
              <a:sym typeface="Open Sans"/>
            </a:endParaRPr>
          </a:p>
          <a:p>
            <a:pPr indent="0" lvl="0" marL="0" rtl="0" algn="l">
              <a:lnSpc>
                <a:spcPct val="165600"/>
              </a:lnSpc>
              <a:spcBef>
                <a:spcPts val="0"/>
              </a:spcBef>
              <a:spcAft>
                <a:spcPts val="0"/>
              </a:spcAft>
              <a:buClr>
                <a:schemeClr val="dk1"/>
              </a:buClr>
              <a:buSzPts val="1100"/>
              <a:buFont typeface="Arial"/>
              <a:buNone/>
            </a:pPr>
            <a:r>
              <a:rPr lang="en" sz="1100">
                <a:solidFill>
                  <a:schemeClr val="lt1"/>
                </a:solidFill>
                <a:latin typeface="Open Sans"/>
                <a:ea typeface="Open Sans"/>
                <a:cs typeface="Open Sans"/>
                <a:sym typeface="Open Sans"/>
              </a:rPr>
              <a:t>E</a:t>
            </a:r>
            <a:r>
              <a:rPr lang="en" sz="1100">
                <a:solidFill>
                  <a:schemeClr val="lt1"/>
                </a:solidFill>
                <a:latin typeface="Open Sans"/>
                <a:ea typeface="Open Sans"/>
                <a:cs typeface="Open Sans"/>
                <a:sym typeface="Open Sans"/>
              </a:rPr>
              <a:t>mail </a:t>
            </a:r>
            <a:r>
              <a:rPr lang="en" sz="1100" u="sng">
                <a:solidFill>
                  <a:srgbClr val="7DC142"/>
                </a:solidFill>
                <a:latin typeface="Open Sans"/>
                <a:ea typeface="Open Sans"/>
                <a:cs typeface="Open Sans"/>
                <a:sym typeface="Open Sans"/>
                <a:hlinkClick r:id="rId5">
                  <a:extLst>
                    <a:ext uri="{A12FA001-AC4F-418D-AE19-62706E023703}">
                      <ahyp:hlinkClr val="tx"/>
                    </a:ext>
                  </a:extLst>
                </a:hlinkClick>
              </a:rPr>
              <a:t>studentservices@cgcc.edu</a:t>
            </a:r>
            <a:r>
              <a:rPr lang="en" sz="1100">
                <a:solidFill>
                  <a:schemeClr val="lt1"/>
                </a:solidFill>
                <a:latin typeface="Open Sans"/>
                <a:ea typeface="Open Sans"/>
                <a:cs typeface="Open Sans"/>
                <a:sym typeface="Open Sans"/>
              </a:rPr>
              <a:t> by MIDNIGHT to request which class you would like to withdraw from and the reason (Schedule Adjustment, Work Schedule, etc). </a:t>
            </a:r>
            <a:endParaRPr sz="1100">
              <a:solidFill>
                <a:schemeClr val="dk2"/>
              </a:solidFill>
            </a:endParaRPr>
          </a:p>
        </p:txBody>
      </p:sp>
      <p:pic>
        <p:nvPicPr>
          <p:cNvPr id="146" name="Google Shape;146;p23"/>
          <p:cNvPicPr preferRelativeResize="0"/>
          <p:nvPr/>
        </p:nvPicPr>
        <p:blipFill rotWithShape="1">
          <a:blip r:embed="rId6">
            <a:alphaModFix/>
          </a:blip>
          <a:srcRect b="0" l="63217" r="0" t="34141"/>
          <a:stretch/>
        </p:blipFill>
        <p:spPr>
          <a:xfrm>
            <a:off x="6428600" y="2330900"/>
            <a:ext cx="2715398" cy="273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50" name="Shape 150"/>
        <p:cNvGrpSpPr/>
        <p:nvPr/>
      </p:nvGrpSpPr>
      <p:grpSpPr>
        <a:xfrm>
          <a:off x="0" y="0"/>
          <a:ext cx="0" cy="0"/>
          <a:chOff x="0" y="0"/>
          <a:chExt cx="0" cy="0"/>
        </a:xfrm>
      </p:grpSpPr>
      <p:pic>
        <p:nvPicPr>
          <p:cNvPr descr="https://www.cgcc.edu/sites/default/files/marketing/CGCC_Horizontal_WhiteRev.png" id="151" name="Google Shape;151;p24"/>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52" name="Google Shape;152;p24"/>
          <p:cNvSpPr txBox="1"/>
          <p:nvPr/>
        </p:nvSpPr>
        <p:spPr>
          <a:xfrm>
            <a:off x="620650" y="1460700"/>
            <a:ext cx="5292000" cy="22221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1"/>
              </a:buClr>
              <a:buSzPts val="2100"/>
              <a:buFont typeface="Open Sans"/>
              <a:buChar char="●"/>
            </a:pPr>
            <a:r>
              <a:rPr lang="en" sz="2100">
                <a:solidFill>
                  <a:schemeClr val="lt1"/>
                </a:solidFill>
                <a:latin typeface="Open Sans"/>
                <a:ea typeface="Open Sans"/>
                <a:cs typeface="Open Sans"/>
                <a:sym typeface="Open Sans"/>
              </a:rPr>
              <a:t>Messages from your instructors </a:t>
            </a:r>
            <a:endParaRPr sz="2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100">
              <a:solidFill>
                <a:schemeClr val="lt1"/>
              </a:solidFill>
              <a:latin typeface="Open Sans"/>
              <a:ea typeface="Open Sans"/>
              <a:cs typeface="Open Sans"/>
              <a:sym typeface="Open Sans"/>
            </a:endParaRPr>
          </a:p>
          <a:p>
            <a:pPr indent="-361950" lvl="0" marL="457200" rtl="0" algn="l">
              <a:spcBef>
                <a:spcPts val="0"/>
              </a:spcBef>
              <a:spcAft>
                <a:spcPts val="0"/>
              </a:spcAft>
              <a:buClr>
                <a:schemeClr val="lt1"/>
              </a:buClr>
              <a:buSzPts val="2100"/>
              <a:buFont typeface="Open Sans"/>
              <a:buChar char="●"/>
            </a:pPr>
            <a:r>
              <a:rPr lang="en" sz="2100">
                <a:solidFill>
                  <a:schemeClr val="lt1"/>
                </a:solidFill>
                <a:latin typeface="Open Sans"/>
                <a:ea typeface="Open Sans"/>
                <a:cs typeface="Open Sans"/>
                <a:sym typeface="Open Sans"/>
              </a:rPr>
              <a:t>Important alerts from student services </a:t>
            </a:r>
            <a:endParaRPr sz="2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100">
              <a:solidFill>
                <a:schemeClr val="lt1"/>
              </a:solidFill>
              <a:latin typeface="Open Sans"/>
              <a:ea typeface="Open Sans"/>
              <a:cs typeface="Open Sans"/>
              <a:sym typeface="Open Sans"/>
            </a:endParaRPr>
          </a:p>
          <a:p>
            <a:pPr indent="-361950" lvl="0" marL="457200" rtl="0" algn="l">
              <a:spcBef>
                <a:spcPts val="0"/>
              </a:spcBef>
              <a:spcAft>
                <a:spcPts val="0"/>
              </a:spcAft>
              <a:buClr>
                <a:schemeClr val="lt1"/>
              </a:buClr>
              <a:buSzPts val="2100"/>
              <a:buFont typeface="Open Sans"/>
              <a:buChar char="●"/>
            </a:pPr>
            <a:r>
              <a:rPr lang="en" sz="2100">
                <a:solidFill>
                  <a:schemeClr val="lt1"/>
                </a:solidFill>
                <a:latin typeface="Open Sans"/>
                <a:ea typeface="Open Sans"/>
                <a:cs typeface="Open Sans"/>
                <a:sym typeface="Open Sans"/>
              </a:rPr>
              <a:t>Invites to upcoming events! </a:t>
            </a:r>
            <a:endParaRPr sz="2100">
              <a:solidFill>
                <a:schemeClr val="lt1"/>
              </a:solidFill>
              <a:latin typeface="Open Sans"/>
              <a:ea typeface="Open Sans"/>
              <a:cs typeface="Open Sans"/>
              <a:sym typeface="Open Sans"/>
            </a:endParaRPr>
          </a:p>
        </p:txBody>
      </p:sp>
      <p:pic>
        <p:nvPicPr>
          <p:cNvPr id="153" name="Google Shape;153;p24"/>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pic>
        <p:nvPicPr>
          <p:cNvPr id="154" name="Google Shape;154;p24"/>
          <p:cNvPicPr preferRelativeResize="0"/>
          <p:nvPr/>
        </p:nvPicPr>
        <p:blipFill rotWithShape="1">
          <a:blip r:embed="rId5">
            <a:alphaModFix/>
          </a:blip>
          <a:srcRect b="0" l="64189" r="0" t="36708"/>
          <a:stretch/>
        </p:blipFill>
        <p:spPr>
          <a:xfrm>
            <a:off x="5477601" y="1420675"/>
            <a:ext cx="3666398" cy="3645124"/>
          </a:xfrm>
          <a:prstGeom prst="rect">
            <a:avLst/>
          </a:prstGeom>
          <a:noFill/>
          <a:ln>
            <a:noFill/>
          </a:ln>
        </p:spPr>
      </p:pic>
      <p:sp>
        <p:nvSpPr>
          <p:cNvPr id="155" name="Google Shape;155;p24"/>
          <p:cNvSpPr txBox="1"/>
          <p:nvPr/>
        </p:nvSpPr>
        <p:spPr>
          <a:xfrm>
            <a:off x="620650" y="606025"/>
            <a:ext cx="72336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Open Sans"/>
                <a:ea typeface="Open Sans"/>
                <a:cs typeface="Open Sans"/>
                <a:sym typeface="Open Sans"/>
              </a:rPr>
              <a:t>Check your CGCC email EVERYDAY for:</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59" name="Shape 159"/>
        <p:cNvGrpSpPr/>
        <p:nvPr/>
      </p:nvGrpSpPr>
      <p:grpSpPr>
        <a:xfrm>
          <a:off x="0" y="0"/>
          <a:ext cx="0" cy="0"/>
          <a:chOff x="0" y="0"/>
          <a:chExt cx="0" cy="0"/>
        </a:xfrm>
      </p:grpSpPr>
      <p:pic>
        <p:nvPicPr>
          <p:cNvPr descr="https://www.cgcc.edu/sites/default/files/marketing/CGCC_Horizontal_WhiteRev.png" id="160" name="Google Shape;160;p25"/>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61" name="Google Shape;161;p25"/>
          <p:cNvSpPr txBox="1"/>
          <p:nvPr/>
        </p:nvSpPr>
        <p:spPr>
          <a:xfrm>
            <a:off x="379825" y="1081050"/>
            <a:ext cx="5623500" cy="27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7DC142"/>
                </a:solidFill>
                <a:latin typeface="Open Sans"/>
                <a:ea typeface="Open Sans"/>
                <a:cs typeface="Open Sans"/>
                <a:sym typeface="Open Sans"/>
                <a:hlinkClick r:id="rId4">
                  <a:extLst>
                    <a:ext uri="{A12FA001-AC4F-418D-AE19-62706E023703}">
                      <ahyp:hlinkClr val="tx"/>
                    </a:ext>
                  </a:extLst>
                </a:hlinkClick>
              </a:rPr>
              <a:t>The Chinook Residence Hall</a:t>
            </a:r>
            <a:r>
              <a:rPr lang="en" sz="1600">
                <a:solidFill>
                  <a:schemeClr val="lt1"/>
                </a:solidFill>
                <a:latin typeface="Open Sans"/>
                <a:ea typeface="Open Sans"/>
                <a:cs typeface="Open Sans"/>
                <a:sym typeface="Open Sans"/>
              </a:rPr>
              <a:t> is located on The Dalles Campus. The building features common areas such as a kitchen, quiet study area, laundry, and lounge.</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lt1"/>
              </a:solidFill>
              <a:latin typeface="Open Sans"/>
              <a:ea typeface="Open Sans"/>
              <a:cs typeface="Open Sans"/>
              <a:sym typeface="Open Sans"/>
            </a:endParaRPr>
          </a:p>
          <a:p>
            <a:pPr indent="0" lvl="0" marL="0" rtl="0" algn="l">
              <a:spcBef>
                <a:spcPts val="0"/>
              </a:spcBef>
              <a:spcAft>
                <a:spcPts val="0"/>
              </a:spcAft>
              <a:buNone/>
            </a:pPr>
            <a:r>
              <a:rPr lang="en" sz="1500">
                <a:solidFill>
                  <a:schemeClr val="lt1"/>
                </a:solidFill>
                <a:latin typeface="Open Sans"/>
                <a:ea typeface="Open Sans"/>
                <a:cs typeface="Open Sans"/>
                <a:sym typeface="Open Sans"/>
              </a:rPr>
              <a:t>Living on campus means…</a:t>
            </a:r>
            <a:endParaRPr sz="1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lt1"/>
              </a:solidFill>
              <a:latin typeface="Open Sans"/>
              <a:ea typeface="Open Sans"/>
              <a:cs typeface="Open Sans"/>
              <a:sym typeface="Open Sans"/>
            </a:endParaRPr>
          </a:p>
          <a:p>
            <a:pPr indent="-311150" lvl="0" marL="457200" rtl="0" algn="l">
              <a:lnSpc>
                <a:spcPct val="150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No commuting to classes or for appointments with CGCC staff </a:t>
            </a:r>
            <a:endParaRPr sz="1300">
              <a:solidFill>
                <a:schemeClr val="lt1"/>
              </a:solidFill>
              <a:latin typeface="Open Sans"/>
              <a:ea typeface="Open Sans"/>
              <a:cs typeface="Open Sans"/>
              <a:sym typeface="Open Sans"/>
            </a:endParaRPr>
          </a:p>
          <a:p>
            <a:pPr indent="-311150" lvl="0" marL="457200" rtl="0" algn="l">
              <a:lnSpc>
                <a:spcPct val="150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A meal plan through The Hook Cafe </a:t>
            </a:r>
            <a:endParaRPr sz="1300">
              <a:solidFill>
                <a:schemeClr val="lt1"/>
              </a:solidFill>
              <a:latin typeface="Open Sans"/>
              <a:ea typeface="Open Sans"/>
              <a:cs typeface="Open Sans"/>
              <a:sym typeface="Open Sans"/>
            </a:endParaRPr>
          </a:p>
          <a:p>
            <a:pPr indent="-311150" lvl="0" marL="457200" rtl="0" algn="l">
              <a:lnSpc>
                <a:spcPct val="150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Affordable</a:t>
            </a:r>
            <a:r>
              <a:rPr lang="en" sz="1300">
                <a:solidFill>
                  <a:schemeClr val="lt1"/>
                </a:solidFill>
                <a:latin typeface="Open Sans"/>
                <a:ea typeface="Open Sans"/>
                <a:cs typeface="Open Sans"/>
                <a:sym typeface="Open Sans"/>
              </a:rPr>
              <a:t> housing </a:t>
            </a:r>
            <a:endParaRPr sz="1300">
              <a:solidFill>
                <a:schemeClr val="lt1"/>
              </a:solidFill>
              <a:latin typeface="Open Sans"/>
              <a:ea typeface="Open Sans"/>
              <a:cs typeface="Open Sans"/>
              <a:sym typeface="Open Sans"/>
            </a:endParaRPr>
          </a:p>
          <a:p>
            <a:pPr indent="-311150" lvl="0" marL="457200" rtl="0" algn="l">
              <a:lnSpc>
                <a:spcPct val="150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Built in on campus community!</a:t>
            </a:r>
            <a:endParaRPr sz="1300">
              <a:solidFill>
                <a:schemeClr val="lt1"/>
              </a:solidFill>
              <a:latin typeface="Open Sans"/>
              <a:ea typeface="Open Sans"/>
              <a:cs typeface="Open Sans"/>
              <a:sym typeface="Open Sans"/>
            </a:endParaRPr>
          </a:p>
        </p:txBody>
      </p:sp>
      <p:pic>
        <p:nvPicPr>
          <p:cNvPr id="162" name="Google Shape;162;p25"/>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
        <p:nvSpPr>
          <p:cNvPr id="163" name="Google Shape;163;p25"/>
          <p:cNvSpPr txBox="1"/>
          <p:nvPr/>
        </p:nvSpPr>
        <p:spPr>
          <a:xfrm>
            <a:off x="379825" y="411775"/>
            <a:ext cx="64953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Open Sans"/>
                <a:ea typeface="Open Sans"/>
                <a:cs typeface="Open Sans"/>
                <a:sym typeface="Open Sans"/>
              </a:rPr>
              <a:t>CGCC offers on campus housing!</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pic>
        <p:nvPicPr>
          <p:cNvPr id="164" name="Google Shape;164;p25"/>
          <p:cNvPicPr preferRelativeResize="0"/>
          <p:nvPr/>
        </p:nvPicPr>
        <p:blipFill rotWithShape="1">
          <a:blip r:embed="rId6">
            <a:alphaModFix/>
          </a:blip>
          <a:srcRect b="18880" l="60364" r="2758" t="15563"/>
          <a:stretch/>
        </p:blipFill>
        <p:spPr>
          <a:xfrm>
            <a:off x="6037000" y="1150350"/>
            <a:ext cx="2842824" cy="28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68" name="Shape 168"/>
        <p:cNvGrpSpPr/>
        <p:nvPr/>
      </p:nvGrpSpPr>
      <p:grpSpPr>
        <a:xfrm>
          <a:off x="0" y="0"/>
          <a:ext cx="0" cy="0"/>
          <a:chOff x="0" y="0"/>
          <a:chExt cx="0" cy="0"/>
        </a:xfrm>
      </p:grpSpPr>
      <p:pic>
        <p:nvPicPr>
          <p:cNvPr descr="https://www.cgcc.edu/sites/default/files/marketing/CGCC_Horizontal_WhiteRev.png" id="169" name="Google Shape;169;p26"/>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70" name="Google Shape;170;p26"/>
          <p:cNvSpPr txBox="1"/>
          <p:nvPr/>
        </p:nvSpPr>
        <p:spPr>
          <a:xfrm>
            <a:off x="379825" y="365175"/>
            <a:ext cx="5097900" cy="35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Student Life</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5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300">
                <a:solidFill>
                  <a:schemeClr val="lt1"/>
                </a:solidFill>
                <a:latin typeface="Open Sans"/>
                <a:ea typeface="Open Sans"/>
                <a:cs typeface="Open Sans"/>
                <a:sym typeface="Open Sans"/>
              </a:rPr>
              <a:t>The Office of Student Life is located in: </a:t>
            </a:r>
            <a:endParaRPr b="1"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Building 1</a:t>
            </a:r>
            <a:endParaRPr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First floor</a:t>
            </a:r>
            <a:endParaRPr sz="1300">
              <a:solidFill>
                <a:schemeClr val="lt1"/>
              </a:solidFill>
              <a:latin typeface="Open Sans"/>
              <a:ea typeface="Open Sans"/>
              <a:cs typeface="Open Sans"/>
              <a:sym typeface="Open Sans"/>
            </a:endParaRPr>
          </a:p>
          <a:p>
            <a:pPr indent="-311150" lvl="0" marL="457200" rtl="0" algn="l">
              <a:lnSpc>
                <a:spcPct val="115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First door to the right before the Library</a:t>
            </a:r>
            <a:endParaRPr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lt1"/>
                </a:solidFill>
                <a:latin typeface="Open Sans"/>
                <a:ea typeface="Open Sans"/>
                <a:cs typeface="Open Sans"/>
                <a:sym typeface="Open Sans"/>
              </a:rPr>
              <a:t>There are staff members there that can assist with </a:t>
            </a:r>
            <a:r>
              <a:rPr lang="en" sz="1100" u="sng">
                <a:solidFill>
                  <a:srgbClr val="7DC142"/>
                </a:solidFill>
                <a:latin typeface="Open Sans"/>
                <a:ea typeface="Open Sans"/>
                <a:cs typeface="Open Sans"/>
                <a:sym typeface="Open Sans"/>
                <a:hlinkClick r:id="rId4">
                  <a:extLst>
                    <a:ext uri="{A12FA001-AC4F-418D-AE19-62706E023703}">
                      <ahyp:hlinkClr val="tx"/>
                    </a:ext>
                  </a:extLst>
                </a:hlinkClick>
              </a:rPr>
              <a:t>basic needs assistance</a:t>
            </a:r>
            <a:r>
              <a:rPr lang="en" sz="1100">
                <a:solidFill>
                  <a:schemeClr val="lt1"/>
                </a:solidFill>
                <a:latin typeface="Open Sans"/>
                <a:ea typeface="Open Sans"/>
                <a:cs typeface="Open Sans"/>
                <a:sym typeface="Open Sans"/>
              </a:rPr>
              <a:t> and </a:t>
            </a:r>
            <a:r>
              <a:rPr lang="en" sz="1100" u="sng">
                <a:solidFill>
                  <a:srgbClr val="7DC142"/>
                </a:solidFill>
                <a:latin typeface="Open Sans"/>
                <a:ea typeface="Open Sans"/>
                <a:cs typeface="Open Sans"/>
                <a:sym typeface="Open Sans"/>
                <a:hlinkClick r:id="rId5">
                  <a:extLst>
                    <a:ext uri="{A12FA001-AC4F-418D-AE19-62706E023703}">
                      <ahyp:hlinkClr val="tx"/>
                    </a:ext>
                  </a:extLst>
                </a:hlinkClick>
              </a:rPr>
              <a:t>paying for college</a:t>
            </a:r>
            <a:r>
              <a:rPr lang="en" sz="1100">
                <a:solidFill>
                  <a:schemeClr val="lt1"/>
                </a:solidFill>
                <a:latin typeface="Open Sans"/>
                <a:ea typeface="Open Sans"/>
                <a:cs typeface="Open Sans"/>
                <a:sym typeface="Open Sans"/>
              </a:rPr>
              <a:t>!</a:t>
            </a:r>
            <a:endParaRPr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100">
                <a:solidFill>
                  <a:schemeClr val="lt1"/>
                </a:solidFill>
                <a:latin typeface="Open Sans"/>
                <a:ea typeface="Open Sans"/>
                <a:cs typeface="Open Sans"/>
                <a:sym typeface="Open Sans"/>
              </a:rPr>
              <a:t>For additional information on living on campus, starting or joining clubs, student government, and anything else related to college life contact </a:t>
            </a:r>
            <a:r>
              <a:rPr lang="en" sz="1100" u="sng">
                <a:solidFill>
                  <a:srgbClr val="7DC142"/>
                </a:solidFill>
                <a:latin typeface="Open Sans"/>
                <a:ea typeface="Open Sans"/>
                <a:cs typeface="Open Sans"/>
                <a:sym typeface="Open Sans"/>
                <a:hlinkClick r:id="rId6">
                  <a:extLst>
                    <a:ext uri="{A12FA001-AC4F-418D-AE19-62706E023703}">
                      <ahyp:hlinkClr val="tx"/>
                    </a:ext>
                  </a:extLst>
                </a:hlinkClick>
              </a:rPr>
              <a:t>Tiffany Prince</a:t>
            </a:r>
            <a:r>
              <a:rPr lang="en" sz="1100">
                <a:solidFill>
                  <a:schemeClr val="lt1"/>
                </a:solidFill>
                <a:latin typeface="Open Sans"/>
                <a:ea typeface="Open Sans"/>
                <a:cs typeface="Open Sans"/>
                <a:sym typeface="Open Sans"/>
              </a:rPr>
              <a:t>!</a:t>
            </a:r>
            <a:endParaRPr sz="2500">
              <a:solidFill>
                <a:schemeClr val="lt1"/>
              </a:solidFill>
              <a:latin typeface="Open Sans"/>
              <a:ea typeface="Open Sans"/>
              <a:cs typeface="Open Sans"/>
              <a:sym typeface="Open Sans"/>
            </a:endParaRPr>
          </a:p>
        </p:txBody>
      </p:sp>
      <p:pic>
        <p:nvPicPr>
          <p:cNvPr id="171" name="Google Shape;171;p26"/>
          <p:cNvPicPr preferRelativeResize="0"/>
          <p:nvPr/>
        </p:nvPicPr>
        <p:blipFill rotWithShape="1">
          <a:blip r:embed="rId7">
            <a:alphaModFix/>
          </a:blip>
          <a:srcRect b="30724" l="1674" r="992" t="48981"/>
          <a:stretch/>
        </p:blipFill>
        <p:spPr>
          <a:xfrm>
            <a:off x="0" y="5065800"/>
            <a:ext cx="9144001" cy="77700"/>
          </a:xfrm>
          <a:prstGeom prst="rect">
            <a:avLst/>
          </a:prstGeom>
          <a:noFill/>
          <a:ln>
            <a:noFill/>
          </a:ln>
        </p:spPr>
      </p:pic>
      <p:pic>
        <p:nvPicPr>
          <p:cNvPr id="172" name="Google Shape;172;p26"/>
          <p:cNvPicPr preferRelativeResize="0"/>
          <p:nvPr/>
        </p:nvPicPr>
        <p:blipFill rotWithShape="1">
          <a:blip r:embed="rId8">
            <a:alphaModFix/>
          </a:blip>
          <a:srcRect b="18075" l="56944" r="5147" t="14122"/>
          <a:stretch/>
        </p:blipFill>
        <p:spPr>
          <a:xfrm>
            <a:off x="5850525" y="822625"/>
            <a:ext cx="2974123" cy="299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76" name="Shape 176"/>
        <p:cNvGrpSpPr/>
        <p:nvPr/>
      </p:nvGrpSpPr>
      <p:grpSpPr>
        <a:xfrm>
          <a:off x="0" y="0"/>
          <a:ext cx="0" cy="0"/>
          <a:chOff x="0" y="0"/>
          <a:chExt cx="0" cy="0"/>
        </a:xfrm>
      </p:grpSpPr>
      <p:pic>
        <p:nvPicPr>
          <p:cNvPr descr="https://www.cgcc.edu/sites/default/files/marketing/CGCC_Horizontal_WhiteRev.png" id="177" name="Google Shape;177;p27"/>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78" name="Google Shape;178;p27"/>
          <p:cNvSpPr txBox="1"/>
          <p:nvPr/>
        </p:nvSpPr>
        <p:spPr>
          <a:xfrm>
            <a:off x="2618375" y="380700"/>
            <a:ext cx="6114600" cy="12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79" name="Google Shape;179;p27"/>
          <p:cNvSpPr txBox="1"/>
          <p:nvPr/>
        </p:nvSpPr>
        <p:spPr>
          <a:xfrm>
            <a:off x="379825" y="380700"/>
            <a:ext cx="8384400" cy="3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lt1"/>
                </a:solidFill>
                <a:latin typeface="Open Sans"/>
                <a:ea typeface="Open Sans"/>
                <a:cs typeface="Open Sans"/>
                <a:sym typeface="Open Sans"/>
              </a:rPr>
              <a:t>Need help and don’t know where to go?</a:t>
            </a:r>
            <a:endParaRPr b="1" sz="2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 sz="1700" u="sng">
                <a:solidFill>
                  <a:srgbClr val="7DC142"/>
                </a:solidFill>
                <a:latin typeface="Open Sans"/>
                <a:ea typeface="Open Sans"/>
                <a:cs typeface="Open Sans"/>
                <a:sym typeface="Open Sans"/>
                <a:hlinkClick r:id="rId4">
                  <a:extLst>
                    <a:ext uri="{A12FA001-AC4F-418D-AE19-62706E023703}">
                      <ahyp:hlinkClr val="tx"/>
                    </a:ext>
                  </a:extLst>
                </a:hlinkClick>
              </a:rPr>
              <a:t>The Student Services Main Office</a:t>
            </a:r>
            <a:r>
              <a:rPr b="1" lang="en" sz="1700">
                <a:solidFill>
                  <a:schemeClr val="lt1"/>
                </a:solidFill>
                <a:latin typeface="Open Sans"/>
                <a:ea typeface="Open Sans"/>
                <a:cs typeface="Open Sans"/>
                <a:sym typeface="Open Sans"/>
              </a:rPr>
              <a:t> </a:t>
            </a:r>
            <a:r>
              <a:rPr lang="en" sz="1700">
                <a:solidFill>
                  <a:schemeClr val="lt1"/>
                </a:solidFill>
                <a:latin typeface="Open Sans"/>
                <a:ea typeface="Open Sans"/>
                <a:cs typeface="Open Sans"/>
                <a:sym typeface="Open Sans"/>
              </a:rPr>
              <a:t>&amp; </a:t>
            </a:r>
            <a:r>
              <a:rPr lang="en" sz="1700" u="sng">
                <a:solidFill>
                  <a:srgbClr val="7DC142"/>
                </a:solidFill>
                <a:latin typeface="Open Sans"/>
                <a:ea typeface="Open Sans"/>
                <a:cs typeface="Open Sans"/>
                <a:sym typeface="Open Sans"/>
                <a:hlinkClick r:id="rId5">
                  <a:extLst>
                    <a:ext uri="{A12FA001-AC4F-418D-AE19-62706E023703}">
                      <ahyp:hlinkClr val="tx"/>
                    </a:ext>
                  </a:extLst>
                </a:hlinkClick>
              </a:rPr>
              <a:t>The Library &amp; Learning Commons (LLC) </a:t>
            </a:r>
            <a:r>
              <a:rPr lang="en" sz="1700">
                <a:solidFill>
                  <a:schemeClr val="lt1"/>
                </a:solidFill>
                <a:latin typeface="Open Sans"/>
                <a:ea typeface="Open Sans"/>
                <a:cs typeface="Open Sans"/>
                <a:sym typeface="Open Sans"/>
              </a:rPr>
              <a:t>offer</a:t>
            </a:r>
            <a:endParaRPr sz="1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Consistent and dependable hours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Navigation assistance </a:t>
            </a:r>
            <a:endParaRPr sz="1800">
              <a:solidFill>
                <a:schemeClr val="lt1"/>
              </a:solidFill>
              <a:latin typeface="Open Sans"/>
              <a:ea typeface="Open Sans"/>
              <a:cs typeface="Open Sans"/>
              <a:sym typeface="Open Sans"/>
            </a:endParaRPr>
          </a:p>
          <a:p>
            <a:pPr indent="-342900" lvl="1" marL="914400" rtl="0" algn="l">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Consult a staff member if you are</a:t>
            </a:r>
            <a:endParaRPr sz="1800">
              <a:solidFill>
                <a:schemeClr val="lt1"/>
              </a:solidFill>
              <a:latin typeface="Open Sans"/>
              <a:ea typeface="Open Sans"/>
              <a:cs typeface="Open Sans"/>
              <a:sym typeface="Open Sans"/>
            </a:endParaRPr>
          </a:p>
          <a:p>
            <a:pPr indent="0" lvl="0" marL="914400" rtl="0" algn="l">
              <a:spcBef>
                <a:spcPts val="0"/>
              </a:spcBef>
              <a:spcAft>
                <a:spcPts val="0"/>
              </a:spcAft>
              <a:buNone/>
            </a:pPr>
            <a:r>
              <a:rPr lang="en" sz="1800">
                <a:solidFill>
                  <a:schemeClr val="lt1"/>
                </a:solidFill>
                <a:latin typeface="Open Sans"/>
                <a:ea typeface="Open Sans"/>
                <a:cs typeface="Open Sans"/>
                <a:sym typeface="Open Sans"/>
              </a:rPr>
              <a:t>unsure of who to contact for a </a:t>
            </a:r>
            <a:endParaRPr sz="1800">
              <a:solidFill>
                <a:schemeClr val="lt1"/>
              </a:solidFill>
              <a:latin typeface="Open Sans"/>
              <a:ea typeface="Open Sans"/>
              <a:cs typeface="Open Sans"/>
              <a:sym typeface="Open Sans"/>
            </a:endParaRPr>
          </a:p>
          <a:p>
            <a:pPr indent="0" lvl="0" marL="914400" rtl="0" algn="l">
              <a:spcBef>
                <a:spcPts val="0"/>
              </a:spcBef>
              <a:spcAft>
                <a:spcPts val="0"/>
              </a:spcAft>
              <a:buNone/>
            </a:pPr>
            <a:r>
              <a:rPr lang="en" sz="1800">
                <a:solidFill>
                  <a:schemeClr val="lt1"/>
                </a:solidFill>
                <a:latin typeface="Open Sans"/>
                <a:ea typeface="Open Sans"/>
                <a:cs typeface="Open Sans"/>
                <a:sym typeface="Open Sans"/>
              </a:rPr>
              <a:t>certain need. </a:t>
            </a:r>
            <a:endParaRPr sz="18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 sz="1800">
                <a:solidFill>
                  <a:schemeClr val="lt1"/>
                </a:solidFill>
                <a:latin typeface="Open Sans"/>
                <a:ea typeface="Open Sans"/>
                <a:cs typeface="Open Sans"/>
                <a:sym typeface="Open Sans"/>
              </a:rPr>
              <a:t>They will point you in the right direction or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 sz="1800">
                <a:solidFill>
                  <a:schemeClr val="lt1"/>
                </a:solidFill>
                <a:latin typeface="Open Sans"/>
                <a:ea typeface="Open Sans"/>
                <a:cs typeface="Open Sans"/>
                <a:sym typeface="Open Sans"/>
              </a:rPr>
              <a:t>help you contact them!</a:t>
            </a:r>
            <a:endParaRPr sz="1800">
              <a:solidFill>
                <a:schemeClr val="lt1"/>
              </a:solidFill>
              <a:latin typeface="Open Sans"/>
              <a:ea typeface="Open Sans"/>
              <a:cs typeface="Open Sans"/>
              <a:sym typeface="Open Sans"/>
            </a:endParaRPr>
          </a:p>
        </p:txBody>
      </p:sp>
      <p:pic>
        <p:nvPicPr>
          <p:cNvPr id="180" name="Google Shape;180;p27"/>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pic>
        <p:nvPicPr>
          <p:cNvPr id="181" name="Google Shape;181;p27"/>
          <p:cNvPicPr preferRelativeResize="0"/>
          <p:nvPr/>
        </p:nvPicPr>
        <p:blipFill rotWithShape="1">
          <a:blip r:embed="rId7">
            <a:alphaModFix/>
          </a:blip>
          <a:srcRect b="0" l="61045" r="0" t="34644"/>
          <a:stretch/>
        </p:blipFill>
        <p:spPr>
          <a:xfrm>
            <a:off x="5582050" y="1781975"/>
            <a:ext cx="3561950" cy="3283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85" name="Shape 185"/>
        <p:cNvGrpSpPr/>
        <p:nvPr/>
      </p:nvGrpSpPr>
      <p:grpSpPr>
        <a:xfrm>
          <a:off x="0" y="0"/>
          <a:ext cx="0" cy="0"/>
          <a:chOff x="0" y="0"/>
          <a:chExt cx="0" cy="0"/>
        </a:xfrm>
      </p:grpSpPr>
      <p:pic>
        <p:nvPicPr>
          <p:cNvPr descr="https://www.cgcc.edu/sites/default/files/marketing/CGCC_Horizontal_WhiteRev.png" id="186" name="Google Shape;186;p28"/>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87" name="Google Shape;187;p28"/>
          <p:cNvSpPr txBox="1"/>
          <p:nvPr/>
        </p:nvSpPr>
        <p:spPr>
          <a:xfrm>
            <a:off x="473975" y="972950"/>
            <a:ext cx="5159100" cy="29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The Hood River campus offers…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In person classes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On site advising (appointment only)</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Computer and printing access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Appointments with student services support staff</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
                <a:solidFill>
                  <a:schemeClr val="lt1"/>
                </a:solidFill>
                <a:latin typeface="Open Sans"/>
                <a:ea typeface="Open Sans"/>
                <a:cs typeface="Open Sans"/>
                <a:sym typeface="Open Sans"/>
              </a:rPr>
              <a:t>(upon request, appointment only)</a:t>
            </a:r>
            <a:endParaRPr>
              <a:solidFill>
                <a:schemeClr val="lt1"/>
              </a:solidFill>
              <a:latin typeface="Open Sans"/>
              <a:ea typeface="Open Sans"/>
              <a:cs typeface="Open Sans"/>
              <a:sym typeface="Open Sans"/>
            </a:endParaRPr>
          </a:p>
          <a:p>
            <a:pPr indent="-317500" lvl="0" marL="914400" rtl="0" algn="l">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Financial aid services only offered over Zoom, phone, or at The Dalles campus </a:t>
            </a:r>
            <a:endParaRPr>
              <a:solidFill>
                <a:schemeClr val="lt1"/>
              </a:solidFill>
              <a:latin typeface="Open Sans"/>
              <a:ea typeface="Open Sans"/>
              <a:cs typeface="Open Sans"/>
              <a:sym typeface="Open Sans"/>
            </a:endParaRPr>
          </a:p>
        </p:txBody>
      </p:sp>
      <p:pic>
        <p:nvPicPr>
          <p:cNvPr id="188" name="Google Shape;188;p28"/>
          <p:cNvPicPr preferRelativeResize="0"/>
          <p:nvPr/>
        </p:nvPicPr>
        <p:blipFill rotWithShape="1">
          <a:blip r:embed="rId4">
            <a:alphaModFix/>
          </a:blip>
          <a:srcRect b="3738" l="61586" r="2703" t="33750"/>
          <a:stretch/>
        </p:blipFill>
        <p:spPr>
          <a:xfrm>
            <a:off x="5541250" y="1011800"/>
            <a:ext cx="3168499" cy="3119901"/>
          </a:xfrm>
          <a:prstGeom prst="rect">
            <a:avLst/>
          </a:prstGeom>
          <a:noFill/>
          <a:ln>
            <a:noFill/>
          </a:ln>
        </p:spPr>
      </p:pic>
      <p:sp>
        <p:nvSpPr>
          <p:cNvPr id="189" name="Google Shape;189;p28"/>
          <p:cNvSpPr txBox="1"/>
          <p:nvPr/>
        </p:nvSpPr>
        <p:spPr>
          <a:xfrm>
            <a:off x="3721650" y="4226600"/>
            <a:ext cx="49881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Open Sans"/>
                <a:ea typeface="Open Sans"/>
                <a:cs typeface="Open Sans"/>
                <a:sym typeface="Open Sans"/>
              </a:rPr>
              <a:t>For urgent needs, always contact the Student Services main office in The Dalles.</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rPr lang="en" sz="1000" u="sng">
                <a:solidFill>
                  <a:srgbClr val="7DC142"/>
                </a:solidFill>
                <a:latin typeface="Open Sans"/>
                <a:ea typeface="Open Sans"/>
                <a:cs typeface="Open Sans"/>
                <a:sym typeface="Open Sans"/>
                <a:hlinkClick r:id="rId5">
                  <a:extLst>
                    <a:ext uri="{A12FA001-AC4F-418D-AE19-62706E023703}">
                      <ahyp:hlinkClr val="tx"/>
                    </a:ext>
                  </a:extLst>
                </a:hlinkClick>
              </a:rPr>
              <a:t>studentservices@cgcc.edu</a:t>
            </a:r>
            <a:endParaRPr sz="1000">
              <a:solidFill>
                <a:srgbClr val="7DC14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(541) 506-6011, option 2</a:t>
            </a:r>
            <a:endParaRPr sz="1000">
              <a:solidFill>
                <a:schemeClr val="lt1"/>
              </a:solidFill>
              <a:latin typeface="Open Sans"/>
              <a:ea typeface="Open Sans"/>
              <a:cs typeface="Open Sans"/>
              <a:sym typeface="Open Sans"/>
            </a:endParaRPr>
          </a:p>
        </p:txBody>
      </p:sp>
      <p:pic>
        <p:nvPicPr>
          <p:cNvPr id="190" name="Google Shape;190;p28"/>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sp>
        <p:nvSpPr>
          <p:cNvPr id="191" name="Google Shape;191;p28"/>
          <p:cNvSpPr txBox="1"/>
          <p:nvPr/>
        </p:nvSpPr>
        <p:spPr>
          <a:xfrm>
            <a:off x="473975" y="283100"/>
            <a:ext cx="78783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Open Sans"/>
                <a:ea typeface="Open Sans"/>
                <a:cs typeface="Open Sans"/>
                <a:sym typeface="Open Sans"/>
              </a:rPr>
              <a:t>Did you know CGCC has a campus in Hood River?</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95" name="Shape 195"/>
        <p:cNvGrpSpPr/>
        <p:nvPr/>
      </p:nvGrpSpPr>
      <p:grpSpPr>
        <a:xfrm>
          <a:off x="0" y="0"/>
          <a:ext cx="0" cy="0"/>
          <a:chOff x="0" y="0"/>
          <a:chExt cx="0" cy="0"/>
        </a:xfrm>
      </p:grpSpPr>
      <p:pic>
        <p:nvPicPr>
          <p:cNvPr descr="https://www.cgcc.edu/sites/default/files/marketing/CGCC_Horizontal_WhiteRev.png" id="196" name="Google Shape;196;p29"/>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97" name="Google Shape;197;p29"/>
          <p:cNvSpPr txBox="1"/>
          <p:nvPr/>
        </p:nvSpPr>
        <p:spPr>
          <a:xfrm>
            <a:off x="379825" y="540150"/>
            <a:ext cx="5322600" cy="3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chemeClr val="lt1"/>
                </a:solidFill>
                <a:latin typeface="Open Sans"/>
                <a:ea typeface="Open Sans"/>
                <a:cs typeface="Open Sans"/>
                <a:sym typeface="Open Sans"/>
              </a:rPr>
              <a:t>What’</a:t>
            </a:r>
            <a:r>
              <a:rPr b="1" lang="en" sz="3100">
                <a:solidFill>
                  <a:schemeClr val="lt1"/>
                </a:solidFill>
                <a:latin typeface="Open Sans"/>
                <a:ea typeface="Open Sans"/>
                <a:cs typeface="Open Sans"/>
                <a:sym typeface="Open Sans"/>
              </a:rPr>
              <a:t>s Next?</a:t>
            </a:r>
            <a:endParaRPr b="1" sz="3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2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2200">
                <a:solidFill>
                  <a:schemeClr val="lt1"/>
                </a:solidFill>
                <a:latin typeface="Open Sans"/>
                <a:ea typeface="Open Sans"/>
                <a:cs typeface="Open Sans"/>
                <a:sym typeface="Open Sans"/>
              </a:rPr>
              <a:t>Ensure your </a:t>
            </a:r>
            <a:r>
              <a:rPr lang="en" sz="2200" u="sng">
                <a:solidFill>
                  <a:srgbClr val="7DC142"/>
                </a:solidFill>
                <a:latin typeface="Open Sans"/>
                <a:ea typeface="Open Sans"/>
                <a:cs typeface="Open Sans"/>
                <a:sym typeface="Open Sans"/>
                <a:hlinkClick r:id="rId4">
                  <a:extLst>
                    <a:ext uri="{A12FA001-AC4F-418D-AE19-62706E023703}">
                      <ahyp:hlinkClr val="tx"/>
                    </a:ext>
                  </a:extLst>
                </a:hlinkClick>
              </a:rPr>
              <a:t>New Student Checklist</a:t>
            </a:r>
            <a:r>
              <a:rPr lang="en" sz="2200">
                <a:solidFill>
                  <a:schemeClr val="lt1"/>
                </a:solidFill>
                <a:latin typeface="Open Sans"/>
                <a:ea typeface="Open Sans"/>
                <a:cs typeface="Open Sans"/>
                <a:sym typeface="Open Sans"/>
              </a:rPr>
              <a:t> is </a:t>
            </a:r>
            <a:r>
              <a:rPr lang="en" sz="2200">
                <a:solidFill>
                  <a:schemeClr val="lt1"/>
                </a:solidFill>
                <a:latin typeface="Open Sans"/>
                <a:ea typeface="Open Sans"/>
                <a:cs typeface="Open Sans"/>
                <a:sym typeface="Open Sans"/>
              </a:rPr>
              <a:t>complete</a:t>
            </a:r>
            <a:r>
              <a:rPr lang="en" sz="2200">
                <a:solidFill>
                  <a:schemeClr val="lt1"/>
                </a:solidFill>
                <a:latin typeface="Open Sans"/>
                <a:ea typeface="Open Sans"/>
                <a:cs typeface="Open Sans"/>
                <a:sym typeface="Open Sans"/>
              </a:rPr>
              <a:t>. </a:t>
            </a:r>
            <a:endParaRPr sz="2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200">
              <a:solidFill>
                <a:schemeClr val="lt1"/>
              </a:solidFill>
              <a:latin typeface="Open Sans"/>
              <a:ea typeface="Open Sans"/>
              <a:cs typeface="Open Sans"/>
              <a:sym typeface="Open Sans"/>
            </a:endParaRPr>
          </a:p>
          <a:p>
            <a:pPr indent="0" lvl="0" marL="0" rtl="0" algn="l">
              <a:spcBef>
                <a:spcPts val="0"/>
              </a:spcBef>
              <a:spcAft>
                <a:spcPts val="0"/>
              </a:spcAft>
              <a:buNone/>
            </a:pPr>
            <a:r>
              <a:rPr lang="en" sz="2100">
                <a:solidFill>
                  <a:schemeClr val="lt1"/>
                </a:solidFill>
                <a:latin typeface="Open Sans"/>
                <a:ea typeface="Open Sans"/>
                <a:cs typeface="Open Sans"/>
                <a:sym typeface="Open Sans"/>
              </a:rPr>
              <a:t>Visit the </a:t>
            </a:r>
            <a:r>
              <a:rPr lang="en" sz="2100" u="sng">
                <a:solidFill>
                  <a:srgbClr val="7DC142"/>
                </a:solidFill>
                <a:latin typeface="Open Sans"/>
                <a:ea typeface="Open Sans"/>
                <a:cs typeface="Open Sans"/>
                <a:sym typeface="Open Sans"/>
                <a:hlinkClick r:id="rId5">
                  <a:extLst>
                    <a:ext uri="{A12FA001-AC4F-418D-AE19-62706E023703}">
                      <ahyp:hlinkClr val="tx"/>
                    </a:ext>
                  </a:extLst>
                </a:hlinkClick>
              </a:rPr>
              <a:t>Current Students webpage</a:t>
            </a:r>
            <a:r>
              <a:rPr lang="en" sz="2100">
                <a:solidFill>
                  <a:schemeClr val="lt1"/>
                </a:solidFill>
                <a:latin typeface="Open Sans"/>
                <a:ea typeface="Open Sans"/>
                <a:cs typeface="Open Sans"/>
                <a:sym typeface="Open Sans"/>
              </a:rPr>
              <a:t> and see what resources are available to you!</a:t>
            </a:r>
            <a:endParaRPr b="1" sz="2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000">
              <a:solidFill>
                <a:srgbClr val="7DC142"/>
              </a:solidFill>
              <a:latin typeface="Open Sans"/>
              <a:ea typeface="Open Sans"/>
              <a:cs typeface="Open Sans"/>
              <a:sym typeface="Open Sans"/>
            </a:endParaRPr>
          </a:p>
        </p:txBody>
      </p:sp>
      <p:pic>
        <p:nvPicPr>
          <p:cNvPr id="198" name="Google Shape;198;p29"/>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pic>
        <p:nvPicPr>
          <p:cNvPr id="199" name="Google Shape;199;p29"/>
          <p:cNvPicPr preferRelativeResize="0"/>
          <p:nvPr/>
        </p:nvPicPr>
        <p:blipFill rotWithShape="1">
          <a:blip r:embed="rId7">
            <a:alphaModFix amt="60000"/>
          </a:blip>
          <a:srcRect b="0" l="4646" r="53073" t="0"/>
          <a:stretch/>
        </p:blipFill>
        <p:spPr>
          <a:xfrm>
            <a:off x="5930500" y="0"/>
            <a:ext cx="3213501" cy="50658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203" name="Shape 203"/>
        <p:cNvGrpSpPr/>
        <p:nvPr/>
      </p:nvGrpSpPr>
      <p:grpSpPr>
        <a:xfrm>
          <a:off x="0" y="0"/>
          <a:ext cx="0" cy="0"/>
          <a:chOff x="0" y="0"/>
          <a:chExt cx="0" cy="0"/>
        </a:xfrm>
      </p:grpSpPr>
      <p:pic>
        <p:nvPicPr>
          <p:cNvPr descr="https://www.cgcc.edu/sites/default/files/marketing/CGCC_Horizontal_WhiteRev.png" id="204" name="Google Shape;204;p30"/>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205" name="Google Shape;205;p30"/>
          <p:cNvSpPr txBox="1"/>
          <p:nvPr/>
        </p:nvSpPr>
        <p:spPr>
          <a:xfrm>
            <a:off x="379825" y="540150"/>
            <a:ext cx="5322600" cy="17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Open Sans"/>
                <a:ea typeface="Open Sans"/>
                <a:cs typeface="Open Sans"/>
                <a:sym typeface="Open Sans"/>
              </a:rPr>
              <a:t>Questions, comments, or concerns?</a:t>
            </a:r>
            <a:endParaRPr b="1" sz="2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000">
              <a:solidFill>
                <a:schemeClr val="lt1"/>
              </a:solidFill>
              <a:latin typeface="Open Sans"/>
              <a:ea typeface="Open Sans"/>
              <a:cs typeface="Open Sans"/>
              <a:sym typeface="Open Sans"/>
            </a:endParaRPr>
          </a:p>
          <a:p>
            <a:pPr indent="0" lvl="0" marL="0" rtl="0" algn="l">
              <a:spcBef>
                <a:spcPts val="0"/>
              </a:spcBef>
              <a:spcAft>
                <a:spcPts val="0"/>
              </a:spcAft>
              <a:buNone/>
            </a:pPr>
            <a:r>
              <a:rPr b="1" lang="en" sz="3000">
                <a:solidFill>
                  <a:schemeClr val="lt1"/>
                </a:solidFill>
                <a:latin typeface="Open Sans"/>
                <a:ea typeface="Open Sans"/>
                <a:cs typeface="Open Sans"/>
                <a:sym typeface="Open Sans"/>
              </a:rPr>
              <a:t>Email </a:t>
            </a:r>
            <a:r>
              <a:rPr lang="en" sz="3000" u="sng">
                <a:solidFill>
                  <a:srgbClr val="7DC142"/>
                </a:solidFill>
                <a:latin typeface="Open Sans"/>
                <a:ea typeface="Open Sans"/>
                <a:cs typeface="Open Sans"/>
                <a:sym typeface="Open Sans"/>
                <a:hlinkClick r:id="rId4">
                  <a:extLst>
                    <a:ext uri="{A12FA001-AC4F-418D-AE19-62706E023703}">
                      <ahyp:hlinkClr val="tx"/>
                    </a:ext>
                  </a:extLst>
                </a:hlinkClick>
              </a:rPr>
              <a:t>soar@cgcc.edu</a:t>
            </a:r>
            <a:r>
              <a:rPr b="1" lang="en" sz="3000">
                <a:solidFill>
                  <a:srgbClr val="7DC142"/>
                </a:solidFill>
                <a:latin typeface="Open Sans"/>
                <a:ea typeface="Open Sans"/>
                <a:cs typeface="Open Sans"/>
                <a:sym typeface="Open Sans"/>
              </a:rPr>
              <a:t> </a:t>
            </a:r>
            <a:endParaRPr b="1" sz="3000">
              <a:solidFill>
                <a:srgbClr val="7DC142"/>
              </a:solidFill>
              <a:latin typeface="Open Sans"/>
              <a:ea typeface="Open Sans"/>
              <a:cs typeface="Open Sans"/>
              <a:sym typeface="Open Sans"/>
            </a:endParaRPr>
          </a:p>
        </p:txBody>
      </p:sp>
      <p:sp>
        <p:nvSpPr>
          <p:cNvPr id="206" name="Google Shape;206;p30"/>
          <p:cNvSpPr txBox="1"/>
          <p:nvPr/>
        </p:nvSpPr>
        <p:spPr>
          <a:xfrm>
            <a:off x="473550" y="2748475"/>
            <a:ext cx="5084700" cy="10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Thank you for joining us today!</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
                <a:solidFill>
                  <a:schemeClr val="lt1"/>
                </a:solidFill>
                <a:latin typeface="Open Sans"/>
                <a:ea typeface="Open Sans"/>
                <a:cs typeface="Open Sans"/>
                <a:sym typeface="Open Sans"/>
              </a:rPr>
              <a:t>You are welcome to revisit the </a:t>
            </a:r>
            <a:r>
              <a:rPr lang="en" u="sng">
                <a:solidFill>
                  <a:srgbClr val="7DC142"/>
                </a:solidFill>
                <a:latin typeface="Open Sans"/>
                <a:ea typeface="Open Sans"/>
                <a:cs typeface="Open Sans"/>
                <a:sym typeface="Open Sans"/>
                <a:hlinkClick r:id="rId5">
                  <a:extLst>
                    <a:ext uri="{A12FA001-AC4F-418D-AE19-62706E023703}">
                      <ahyp:hlinkClr val="tx"/>
                    </a:ext>
                  </a:extLst>
                </a:hlinkClick>
              </a:rPr>
              <a:t>NSO webpage</a:t>
            </a:r>
            <a:r>
              <a:rPr lang="en">
                <a:solidFill>
                  <a:schemeClr val="lt1"/>
                </a:solidFill>
                <a:latin typeface="Open Sans"/>
                <a:ea typeface="Open Sans"/>
                <a:cs typeface="Open Sans"/>
                <a:sym typeface="Open Sans"/>
              </a:rPr>
              <a:t> at any time.</a:t>
            </a:r>
            <a:endParaRPr>
              <a:solidFill>
                <a:schemeClr val="lt1"/>
              </a:solidFill>
              <a:latin typeface="Open Sans"/>
              <a:ea typeface="Open Sans"/>
              <a:cs typeface="Open Sans"/>
              <a:sym typeface="Open Sans"/>
            </a:endParaRPr>
          </a:p>
        </p:txBody>
      </p:sp>
      <p:pic>
        <p:nvPicPr>
          <p:cNvPr id="207" name="Google Shape;207;p30"/>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pic>
        <p:nvPicPr>
          <p:cNvPr id="208" name="Google Shape;208;p30"/>
          <p:cNvPicPr preferRelativeResize="0"/>
          <p:nvPr/>
        </p:nvPicPr>
        <p:blipFill rotWithShape="1">
          <a:blip r:embed="rId7">
            <a:alphaModFix amt="80000"/>
          </a:blip>
          <a:srcRect b="0" l="-22666" r="24838" t="0"/>
          <a:stretch/>
        </p:blipFill>
        <p:spPr>
          <a:xfrm>
            <a:off x="5073575" y="0"/>
            <a:ext cx="4070426" cy="50658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68" name="Shape 68"/>
        <p:cNvGrpSpPr/>
        <p:nvPr/>
      </p:nvGrpSpPr>
      <p:grpSpPr>
        <a:xfrm>
          <a:off x="0" y="0"/>
          <a:ext cx="0" cy="0"/>
          <a:chOff x="0" y="0"/>
          <a:chExt cx="0" cy="0"/>
        </a:xfrm>
      </p:grpSpPr>
      <p:pic>
        <p:nvPicPr>
          <p:cNvPr descr="https://www.cgcc.edu/sites/default/files/marketing/CGCC_Horizontal_WhiteRev.png" id="69" name="Google Shape;69;p15"/>
          <p:cNvPicPr preferRelativeResize="0"/>
          <p:nvPr/>
        </p:nvPicPr>
        <p:blipFill rotWithShape="1">
          <a:blip r:embed="rId4">
            <a:alphaModFix/>
          </a:blip>
          <a:srcRect b="0" l="0" r="0" t="0"/>
          <a:stretch/>
        </p:blipFill>
        <p:spPr>
          <a:xfrm>
            <a:off x="379828" y="4226602"/>
            <a:ext cx="2790423" cy="692501"/>
          </a:xfrm>
          <a:prstGeom prst="rect">
            <a:avLst/>
          </a:prstGeom>
          <a:noFill/>
          <a:ln>
            <a:noFill/>
          </a:ln>
        </p:spPr>
      </p:pic>
      <p:sp>
        <p:nvSpPr>
          <p:cNvPr id="70" name="Google Shape;70;p15"/>
          <p:cNvSpPr txBox="1"/>
          <p:nvPr/>
        </p:nvSpPr>
        <p:spPr>
          <a:xfrm>
            <a:off x="379825" y="411775"/>
            <a:ext cx="8306700" cy="3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If you have not already…</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700">
              <a:solidFill>
                <a:schemeClr val="lt1"/>
              </a:solidFill>
              <a:latin typeface="Open Sans"/>
              <a:ea typeface="Open Sans"/>
              <a:cs typeface="Open Sans"/>
              <a:sym typeface="Open Sans"/>
            </a:endParaRPr>
          </a:p>
          <a:p>
            <a:pPr indent="-400050" lvl="0" marL="457200" rtl="0" algn="l">
              <a:spcBef>
                <a:spcPts val="0"/>
              </a:spcBef>
              <a:spcAft>
                <a:spcPts val="0"/>
              </a:spcAft>
              <a:buClr>
                <a:schemeClr val="lt1"/>
              </a:buClr>
              <a:buSzPts val="2700"/>
              <a:buFont typeface="Open Sans"/>
              <a:buChar char="●"/>
            </a:pPr>
            <a:r>
              <a:rPr lang="en" sz="2700">
                <a:solidFill>
                  <a:schemeClr val="lt1"/>
                </a:solidFill>
                <a:latin typeface="Open Sans"/>
                <a:ea typeface="Open Sans"/>
                <a:cs typeface="Open Sans"/>
                <a:sym typeface="Open Sans"/>
              </a:rPr>
              <a:t>Watch the </a:t>
            </a:r>
            <a:r>
              <a:rPr lang="en" sz="2700" u="sng">
                <a:solidFill>
                  <a:srgbClr val="7DC142"/>
                </a:solidFill>
                <a:latin typeface="Open Sans"/>
                <a:ea typeface="Open Sans"/>
                <a:cs typeface="Open Sans"/>
                <a:sym typeface="Open Sans"/>
              </a:rPr>
              <a:t>introduction video</a:t>
            </a:r>
            <a:r>
              <a:rPr lang="en" sz="2700">
                <a:solidFill>
                  <a:schemeClr val="lt1"/>
                </a:solidFill>
                <a:latin typeface="Open Sans"/>
                <a:ea typeface="Open Sans"/>
                <a:cs typeface="Open Sans"/>
                <a:sym typeface="Open Sans"/>
              </a:rPr>
              <a:t> from CGCC President, Dr. Lawson.</a:t>
            </a:r>
            <a:endParaRPr sz="2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700">
              <a:solidFill>
                <a:schemeClr val="lt1"/>
              </a:solidFill>
              <a:latin typeface="Open Sans"/>
              <a:ea typeface="Open Sans"/>
              <a:cs typeface="Open Sans"/>
              <a:sym typeface="Open Sans"/>
            </a:endParaRPr>
          </a:p>
          <a:p>
            <a:pPr indent="-400050" lvl="0" marL="457200" rtl="0" algn="l">
              <a:spcBef>
                <a:spcPts val="0"/>
              </a:spcBef>
              <a:spcAft>
                <a:spcPts val="0"/>
              </a:spcAft>
              <a:buClr>
                <a:schemeClr val="lt1"/>
              </a:buClr>
              <a:buSzPts val="2700"/>
              <a:buFont typeface="Open Sans"/>
              <a:buChar char="●"/>
            </a:pPr>
            <a:r>
              <a:rPr lang="en" sz="2700">
                <a:solidFill>
                  <a:schemeClr val="lt1"/>
                </a:solidFill>
                <a:latin typeface="Open Sans"/>
                <a:ea typeface="Open Sans"/>
                <a:cs typeface="Open Sans"/>
                <a:sym typeface="Open Sans"/>
              </a:rPr>
              <a:t>Open up a copy of these slides (available in </a:t>
            </a:r>
            <a:r>
              <a:rPr lang="en" sz="2700" u="sng">
                <a:solidFill>
                  <a:srgbClr val="7DC142"/>
                </a:solidFill>
                <a:latin typeface="Open Sans"/>
                <a:ea typeface="Open Sans"/>
                <a:cs typeface="Open Sans"/>
                <a:sym typeface="Open Sans"/>
              </a:rPr>
              <a:t>English</a:t>
            </a:r>
            <a:r>
              <a:rPr lang="en" sz="2700">
                <a:solidFill>
                  <a:schemeClr val="lt1"/>
                </a:solidFill>
                <a:latin typeface="Open Sans"/>
                <a:ea typeface="Open Sans"/>
                <a:cs typeface="Open Sans"/>
                <a:sym typeface="Open Sans"/>
              </a:rPr>
              <a:t> or </a:t>
            </a:r>
            <a:r>
              <a:rPr lang="en" sz="2700" u="sng">
                <a:solidFill>
                  <a:srgbClr val="7DC142"/>
                </a:solidFill>
                <a:latin typeface="Open Sans"/>
                <a:ea typeface="Open Sans"/>
                <a:cs typeface="Open Sans"/>
                <a:sym typeface="Open Sans"/>
              </a:rPr>
              <a:t>Spanish</a:t>
            </a:r>
            <a:r>
              <a:rPr lang="en" sz="2700">
                <a:solidFill>
                  <a:schemeClr val="lt1"/>
                </a:solidFill>
                <a:latin typeface="Open Sans"/>
                <a:ea typeface="Open Sans"/>
                <a:cs typeface="Open Sans"/>
                <a:sym typeface="Open Sans"/>
              </a:rPr>
              <a:t>) </a:t>
            </a:r>
            <a:r>
              <a:rPr lang="en" sz="2700">
                <a:solidFill>
                  <a:schemeClr val="lt1"/>
                </a:solidFill>
                <a:latin typeface="Open Sans"/>
                <a:ea typeface="Open Sans"/>
                <a:cs typeface="Open Sans"/>
                <a:sym typeface="Open Sans"/>
              </a:rPr>
              <a:t>in</a:t>
            </a:r>
            <a:r>
              <a:rPr lang="en" sz="2700">
                <a:solidFill>
                  <a:schemeClr val="lt1"/>
                </a:solidFill>
                <a:latin typeface="Open Sans"/>
                <a:ea typeface="Open Sans"/>
                <a:cs typeface="Open Sans"/>
                <a:sym typeface="Open Sans"/>
              </a:rPr>
              <a:t> another tab to follow along and open up the live links!</a:t>
            </a:r>
            <a:endParaRPr sz="2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7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700">
              <a:solidFill>
                <a:schemeClr val="lt1"/>
              </a:solidFill>
              <a:latin typeface="Open Sans"/>
              <a:ea typeface="Open Sans"/>
              <a:cs typeface="Open Sans"/>
              <a:sym typeface="Open Sans"/>
            </a:endParaRPr>
          </a:p>
        </p:txBody>
      </p:sp>
      <p:pic>
        <p:nvPicPr>
          <p:cNvPr id="71" name="Google Shape;71;p15"/>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75" name="Shape 75"/>
        <p:cNvGrpSpPr/>
        <p:nvPr/>
      </p:nvGrpSpPr>
      <p:grpSpPr>
        <a:xfrm>
          <a:off x="0" y="0"/>
          <a:ext cx="0" cy="0"/>
          <a:chOff x="0" y="0"/>
          <a:chExt cx="0" cy="0"/>
        </a:xfrm>
      </p:grpSpPr>
      <p:pic>
        <p:nvPicPr>
          <p:cNvPr descr="https://www.cgcc.edu/sites/default/files/marketing/CGCC_Horizontal_WhiteRev.png" id="76" name="Google Shape;76;p16"/>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77" name="Google Shape;77;p16"/>
          <p:cNvSpPr txBox="1"/>
          <p:nvPr/>
        </p:nvSpPr>
        <p:spPr>
          <a:xfrm>
            <a:off x="379825" y="745900"/>
            <a:ext cx="4164600" cy="31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MyCGCC DeepDive </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2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300">
                <a:solidFill>
                  <a:schemeClr val="lt1"/>
                </a:solidFill>
                <a:latin typeface="Open Sans"/>
                <a:ea typeface="Open Sans"/>
                <a:cs typeface="Open Sans"/>
                <a:sym typeface="Open Sans"/>
              </a:rPr>
              <a:t>Goal</a:t>
            </a:r>
            <a:r>
              <a:rPr lang="en" sz="1300">
                <a:solidFill>
                  <a:schemeClr val="lt1"/>
                </a:solidFill>
                <a:latin typeface="Open Sans"/>
                <a:ea typeface="Open Sans"/>
                <a:cs typeface="Open Sans"/>
                <a:sym typeface="Open Sans"/>
              </a:rPr>
              <a:t>: Learn MyCGCC, which contains tools students need to be successful at CGCC. This activity will go over: </a:t>
            </a:r>
            <a:endParaRPr sz="1300">
              <a:solidFill>
                <a:schemeClr val="lt1"/>
              </a:solidFill>
              <a:latin typeface="Open Sans"/>
              <a:ea typeface="Open Sans"/>
              <a:cs typeface="Open Sans"/>
              <a:sym typeface="Open Sans"/>
            </a:endParaRPr>
          </a:p>
          <a:p>
            <a:pPr indent="-311150" lvl="0" marL="457200" rtl="0" algn="l">
              <a:lnSpc>
                <a:spcPct val="150000"/>
              </a:lnSpc>
              <a:spcBef>
                <a:spcPts val="0"/>
              </a:spcBef>
              <a:spcAft>
                <a:spcPts val="0"/>
              </a:spcAft>
              <a:buClr>
                <a:srgbClr val="7DC142"/>
              </a:buClr>
              <a:buSzPts val="1300"/>
              <a:buFont typeface="Open Sans"/>
              <a:buChar char="●"/>
            </a:pPr>
            <a:r>
              <a:rPr lang="en" sz="1300" u="sng">
                <a:solidFill>
                  <a:srgbClr val="7DC142"/>
                </a:solidFill>
                <a:latin typeface="Open Sans"/>
                <a:ea typeface="Open Sans"/>
                <a:cs typeface="Open Sans"/>
                <a:sym typeface="Open Sans"/>
                <a:hlinkClick r:id="rId4">
                  <a:extLst>
                    <a:ext uri="{A12FA001-AC4F-418D-AE19-62706E023703}">
                      <ahyp:hlinkClr val="tx"/>
                    </a:ext>
                  </a:extLst>
                </a:hlinkClick>
              </a:rPr>
              <a:t>My CGCC: Student Portal</a:t>
            </a:r>
            <a:endParaRPr sz="1300">
              <a:solidFill>
                <a:srgbClr val="7DC142"/>
              </a:solidFill>
              <a:latin typeface="Open Sans"/>
              <a:ea typeface="Open Sans"/>
              <a:cs typeface="Open Sans"/>
              <a:sym typeface="Open Sans"/>
            </a:endParaRPr>
          </a:p>
          <a:p>
            <a:pPr indent="-311150" lvl="0" marL="457200" rtl="0" algn="l">
              <a:lnSpc>
                <a:spcPct val="150000"/>
              </a:lnSpc>
              <a:spcBef>
                <a:spcPts val="0"/>
              </a:spcBef>
              <a:spcAft>
                <a:spcPts val="0"/>
              </a:spcAft>
              <a:buClr>
                <a:srgbClr val="7DC142"/>
              </a:buClr>
              <a:buSzPts val="1300"/>
              <a:buFont typeface="Open Sans"/>
              <a:buChar char="●"/>
            </a:pPr>
            <a:r>
              <a:rPr lang="en" sz="1300" u="sng">
                <a:solidFill>
                  <a:srgbClr val="7DC142"/>
                </a:solidFill>
                <a:latin typeface="Open Sans"/>
                <a:ea typeface="Open Sans"/>
                <a:cs typeface="Open Sans"/>
                <a:sym typeface="Open Sans"/>
                <a:hlinkClick r:id="rId5">
                  <a:extLst>
                    <a:ext uri="{A12FA001-AC4F-418D-AE19-62706E023703}">
                      <ahyp:hlinkClr val="tx"/>
                    </a:ext>
                  </a:extLst>
                </a:hlinkClick>
              </a:rPr>
              <a:t>CGCC Gmail</a:t>
            </a:r>
            <a:endParaRPr sz="1300">
              <a:solidFill>
                <a:srgbClr val="7DC142"/>
              </a:solidFill>
              <a:latin typeface="Open Sans"/>
              <a:ea typeface="Open Sans"/>
              <a:cs typeface="Open Sans"/>
              <a:sym typeface="Open Sans"/>
            </a:endParaRPr>
          </a:p>
          <a:p>
            <a:pPr indent="-311150" lvl="0" marL="457200" rtl="0" algn="l">
              <a:lnSpc>
                <a:spcPct val="150000"/>
              </a:lnSpc>
              <a:spcBef>
                <a:spcPts val="0"/>
              </a:spcBef>
              <a:spcAft>
                <a:spcPts val="0"/>
              </a:spcAft>
              <a:buClr>
                <a:srgbClr val="7DC142"/>
              </a:buClr>
              <a:buSzPts val="1300"/>
              <a:buFont typeface="Open Sans"/>
              <a:buChar char="●"/>
            </a:pPr>
            <a:r>
              <a:rPr lang="en" sz="1300" u="sng">
                <a:solidFill>
                  <a:srgbClr val="7DC142"/>
                </a:solidFill>
                <a:latin typeface="Open Sans"/>
                <a:ea typeface="Open Sans"/>
                <a:cs typeface="Open Sans"/>
                <a:sym typeface="Open Sans"/>
                <a:hlinkClick r:id="rId6">
                  <a:extLst>
                    <a:ext uri="{A12FA001-AC4F-418D-AE19-62706E023703}">
                      <ahyp:hlinkClr val="tx"/>
                    </a:ext>
                  </a:extLst>
                </a:hlinkClick>
              </a:rPr>
              <a:t>Moodle: Online Learning Platform </a:t>
            </a:r>
            <a:endParaRPr sz="1300">
              <a:solidFill>
                <a:srgbClr val="7DC142"/>
              </a:solidFill>
              <a:latin typeface="Open Sans"/>
              <a:ea typeface="Open Sans"/>
              <a:cs typeface="Open Sans"/>
              <a:sym typeface="Open Sans"/>
            </a:endParaRPr>
          </a:p>
          <a:p>
            <a:pPr indent="-311150" lvl="0" marL="457200" rtl="0" algn="l">
              <a:lnSpc>
                <a:spcPct val="150000"/>
              </a:lnSpc>
              <a:spcBef>
                <a:spcPts val="0"/>
              </a:spcBef>
              <a:spcAft>
                <a:spcPts val="0"/>
              </a:spcAft>
              <a:buClr>
                <a:srgbClr val="7DC142"/>
              </a:buClr>
              <a:buSzPts val="1300"/>
              <a:buFont typeface="Open Sans"/>
              <a:buChar char="●"/>
            </a:pPr>
            <a:r>
              <a:rPr lang="en" sz="1300" u="sng">
                <a:solidFill>
                  <a:srgbClr val="7DC142"/>
                </a:solidFill>
                <a:latin typeface="Open Sans"/>
                <a:ea typeface="Open Sans"/>
                <a:cs typeface="Open Sans"/>
                <a:sym typeface="Open Sans"/>
                <a:hlinkClick r:id="rId7">
                  <a:extLst>
                    <a:ext uri="{A12FA001-AC4F-418D-AE19-62706E023703}">
                      <ahyp:hlinkClr val="tx"/>
                    </a:ext>
                  </a:extLst>
                </a:hlinkClick>
              </a:rPr>
              <a:t>Slingshot: Book &amp; Material Purchase </a:t>
            </a:r>
            <a:endParaRPr sz="1300">
              <a:solidFill>
                <a:srgbClr val="7DC142"/>
              </a:solidFill>
              <a:latin typeface="Open Sans"/>
              <a:ea typeface="Open Sans"/>
              <a:cs typeface="Open Sans"/>
              <a:sym typeface="Open Sans"/>
            </a:endParaRPr>
          </a:p>
          <a:p>
            <a:pPr indent="-311150" lvl="0" marL="457200" rtl="0" algn="l">
              <a:lnSpc>
                <a:spcPct val="150000"/>
              </a:lnSpc>
              <a:spcBef>
                <a:spcPts val="0"/>
              </a:spcBef>
              <a:spcAft>
                <a:spcPts val="0"/>
              </a:spcAft>
              <a:buClr>
                <a:schemeClr val="lt1"/>
              </a:buClr>
              <a:buSzPts val="1300"/>
              <a:buFont typeface="Open Sans"/>
              <a:buChar char="●"/>
            </a:pPr>
            <a:r>
              <a:rPr lang="en" sz="1300">
                <a:solidFill>
                  <a:schemeClr val="lt1"/>
                </a:solidFill>
                <a:latin typeface="Open Sans"/>
                <a:ea typeface="Open Sans"/>
                <a:cs typeface="Open Sans"/>
                <a:sym typeface="Open Sans"/>
              </a:rPr>
              <a:t>Global: Financial Aid Portal</a:t>
            </a:r>
            <a:endParaRPr sz="13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600">
              <a:solidFill>
                <a:schemeClr val="lt1"/>
              </a:solidFill>
              <a:latin typeface="Open Sans"/>
              <a:ea typeface="Open Sans"/>
              <a:cs typeface="Open Sans"/>
              <a:sym typeface="Open Sans"/>
            </a:endParaRPr>
          </a:p>
        </p:txBody>
      </p:sp>
      <p:pic>
        <p:nvPicPr>
          <p:cNvPr id="78" name="Google Shape;78;p16"/>
          <p:cNvPicPr preferRelativeResize="0"/>
          <p:nvPr/>
        </p:nvPicPr>
        <p:blipFill rotWithShape="1">
          <a:blip r:embed="rId8">
            <a:alphaModFix/>
          </a:blip>
          <a:srcRect b="30724" l="1674" r="992" t="48981"/>
          <a:stretch/>
        </p:blipFill>
        <p:spPr>
          <a:xfrm>
            <a:off x="0" y="5065800"/>
            <a:ext cx="9144001" cy="77700"/>
          </a:xfrm>
          <a:prstGeom prst="rect">
            <a:avLst/>
          </a:prstGeom>
          <a:noFill/>
          <a:ln>
            <a:noFill/>
          </a:ln>
        </p:spPr>
      </p:pic>
      <p:pic>
        <p:nvPicPr>
          <p:cNvPr id="79" name="Google Shape;79;p16"/>
          <p:cNvPicPr preferRelativeResize="0"/>
          <p:nvPr/>
        </p:nvPicPr>
        <p:blipFill rotWithShape="1">
          <a:blip r:embed="rId9">
            <a:alphaModFix amt="60000"/>
          </a:blip>
          <a:srcRect b="0" l="42154" r="6884" t="0"/>
          <a:stretch/>
        </p:blipFill>
        <p:spPr>
          <a:xfrm>
            <a:off x="5399900" y="0"/>
            <a:ext cx="3744102" cy="5065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83" name="Shape 83"/>
        <p:cNvGrpSpPr/>
        <p:nvPr/>
      </p:nvGrpSpPr>
      <p:grpSpPr>
        <a:xfrm>
          <a:off x="0" y="0"/>
          <a:ext cx="0" cy="0"/>
          <a:chOff x="0" y="0"/>
          <a:chExt cx="0" cy="0"/>
        </a:xfrm>
      </p:grpSpPr>
      <p:pic>
        <p:nvPicPr>
          <p:cNvPr descr="https://www.cgcc.edu/sites/default/files/marketing/CGCC_Horizontal_WhiteRev.png" id="84" name="Google Shape;84;p17"/>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85" name="Google Shape;85;p17"/>
          <p:cNvSpPr txBox="1"/>
          <p:nvPr/>
        </p:nvSpPr>
        <p:spPr>
          <a:xfrm>
            <a:off x="379825" y="349625"/>
            <a:ext cx="56913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Deepdive: </a:t>
            </a:r>
            <a:r>
              <a:rPr lang="en" sz="2500">
                <a:solidFill>
                  <a:schemeClr val="lt1"/>
                </a:solidFill>
                <a:latin typeface="Open Sans"/>
                <a:ea typeface="Open Sans"/>
                <a:cs typeface="Open Sans"/>
                <a:sym typeface="Open Sans"/>
              </a:rPr>
              <a:t>MyCGCC &amp; Gmail</a:t>
            </a:r>
            <a:endParaRPr sz="25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lt1"/>
              </a:solidFill>
              <a:latin typeface="Open Sans"/>
              <a:ea typeface="Open Sans"/>
              <a:cs typeface="Open Sans"/>
              <a:sym typeface="Open Sans"/>
            </a:endParaRPr>
          </a:p>
        </p:txBody>
      </p:sp>
      <p:pic>
        <p:nvPicPr>
          <p:cNvPr id="86" name="Google Shape;86;p17"/>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pic>
        <p:nvPicPr>
          <p:cNvPr id="87" name="Google Shape;87;p17"/>
          <p:cNvPicPr preferRelativeResize="0"/>
          <p:nvPr/>
        </p:nvPicPr>
        <p:blipFill rotWithShape="1">
          <a:blip r:embed="rId5">
            <a:alphaModFix/>
          </a:blip>
          <a:srcRect b="30536" l="42915" r="27161" t="16429"/>
          <a:stretch/>
        </p:blipFill>
        <p:spPr>
          <a:xfrm>
            <a:off x="645125" y="1250863"/>
            <a:ext cx="2525126" cy="2517375"/>
          </a:xfrm>
          <a:prstGeom prst="rect">
            <a:avLst/>
          </a:prstGeom>
          <a:noFill/>
          <a:ln>
            <a:noFill/>
          </a:ln>
        </p:spPr>
      </p:pic>
      <p:sp>
        <p:nvSpPr>
          <p:cNvPr id="88" name="Google Shape;88;p17"/>
          <p:cNvSpPr txBox="1"/>
          <p:nvPr/>
        </p:nvSpPr>
        <p:spPr>
          <a:xfrm>
            <a:off x="3713900" y="1041975"/>
            <a:ext cx="5132100" cy="31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300" u="sng">
                <a:solidFill>
                  <a:schemeClr val="lt1"/>
                </a:solidFill>
                <a:latin typeface="Open Sans"/>
                <a:ea typeface="Open Sans"/>
                <a:cs typeface="Open Sans"/>
                <a:sym typeface="Open Sans"/>
              </a:rPr>
              <a:t>My CGCC</a:t>
            </a:r>
            <a:r>
              <a:rPr lang="en" sz="1300" u="sng">
                <a:solidFill>
                  <a:schemeClr val="lt1"/>
                </a:solidFill>
                <a:latin typeface="Open Sans"/>
                <a:ea typeface="Open Sans"/>
                <a:cs typeface="Open Sans"/>
                <a:sym typeface="Open Sans"/>
              </a:rPr>
              <a:t> </a:t>
            </a:r>
            <a:r>
              <a:rPr b="1" lang="en" sz="1300" u="sng">
                <a:solidFill>
                  <a:schemeClr val="lt1"/>
                </a:solidFill>
                <a:latin typeface="Open Sans"/>
                <a:ea typeface="Open Sans"/>
                <a:cs typeface="Open Sans"/>
                <a:sym typeface="Open Sans"/>
              </a:rPr>
              <a:t>login:</a:t>
            </a:r>
            <a:endParaRPr sz="1300" u="sng">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Go to </a:t>
            </a:r>
            <a:r>
              <a:rPr lang="en" sz="1000" u="sng">
                <a:solidFill>
                  <a:srgbClr val="7DC142"/>
                </a:solidFill>
                <a:latin typeface="Open Sans"/>
                <a:ea typeface="Open Sans"/>
                <a:cs typeface="Open Sans"/>
                <a:sym typeface="Open Sans"/>
                <a:hlinkClick r:id="rId6">
                  <a:extLst>
                    <a:ext uri="{A12FA001-AC4F-418D-AE19-62706E023703}">
                      <ahyp:hlinkClr val="tx"/>
                    </a:ext>
                  </a:extLst>
                </a:hlinkClick>
              </a:rPr>
              <a:t>my.cgcc.edu</a:t>
            </a:r>
            <a:endParaRPr sz="1000">
              <a:solidFill>
                <a:srgbClr val="7DC142"/>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“Student Portal Homepage”</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Enter your CGCC email address and provided password</a:t>
            </a:r>
            <a:endParaRPr sz="10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Clr>
                <a:schemeClr val="dk1"/>
              </a:buClr>
              <a:buSzPts val="1100"/>
              <a:buFont typeface="Arial"/>
              <a:buNone/>
            </a:pPr>
            <a:r>
              <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300" u="sng">
                <a:solidFill>
                  <a:schemeClr val="lt1"/>
                </a:solidFill>
                <a:latin typeface="Open Sans"/>
                <a:ea typeface="Open Sans"/>
                <a:cs typeface="Open Sans"/>
                <a:sym typeface="Open Sans"/>
              </a:rPr>
              <a:t>CGCC Gmail </a:t>
            </a:r>
            <a:endParaRPr b="1" sz="13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1000">
                <a:solidFill>
                  <a:schemeClr val="lt1"/>
                </a:solidFill>
                <a:latin typeface="Open Sans"/>
                <a:ea typeface="Open Sans"/>
                <a:cs typeface="Open Sans"/>
                <a:sym typeface="Open Sans"/>
              </a:rPr>
              <a:t>Any and all emails from the college and instructors will be sent to your CGCC student gmail only.</a:t>
            </a:r>
            <a:endParaRPr b="1"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Log into your MyCGCC</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the “Moodle/Gmail/General Survey” link (lower left sidebar). </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“Gmail” </a:t>
            </a:r>
            <a:endParaRPr sz="1000">
              <a:solidFill>
                <a:schemeClr val="lt1"/>
              </a:solidFill>
              <a:latin typeface="Open Sans"/>
              <a:ea typeface="Open Sans"/>
              <a:cs typeface="Open Sans"/>
              <a:sym typeface="Open Sans"/>
            </a:endParaRPr>
          </a:p>
          <a:p>
            <a:pPr indent="-292100" lvl="1" marL="9144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Tip: I suggest right clicking and opening link in new tab</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This is a typical Gmail account that you use and edit as you normally would</a:t>
            </a:r>
            <a:endParaRPr sz="10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Playlist of Tutorial Videos on YouTube </a:t>
            </a:r>
            <a:r>
              <a:rPr lang="en" sz="1000" u="sng">
                <a:solidFill>
                  <a:srgbClr val="7DC142"/>
                </a:solidFill>
                <a:latin typeface="Open Sans"/>
                <a:ea typeface="Open Sans"/>
                <a:cs typeface="Open Sans"/>
                <a:sym typeface="Open Sans"/>
                <a:hlinkClick r:id="rId7">
                  <a:extLst>
                    <a:ext uri="{A12FA001-AC4F-418D-AE19-62706E023703}">
                      <ahyp:hlinkClr val="tx"/>
                    </a:ext>
                  </a:extLst>
                </a:hlinkClick>
              </a:rPr>
              <a:t>https://tinyurl.com/2areh7ke</a:t>
            </a:r>
            <a:r>
              <a:rPr b="1" lang="en" sz="10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92" name="Shape 92"/>
        <p:cNvGrpSpPr/>
        <p:nvPr/>
      </p:nvGrpSpPr>
      <p:grpSpPr>
        <a:xfrm>
          <a:off x="0" y="0"/>
          <a:ext cx="0" cy="0"/>
          <a:chOff x="0" y="0"/>
          <a:chExt cx="0" cy="0"/>
        </a:xfrm>
      </p:grpSpPr>
      <p:pic>
        <p:nvPicPr>
          <p:cNvPr descr="https://www.cgcc.edu/sites/default/files/marketing/CGCC_Horizontal_WhiteRev.png" id="93" name="Google Shape;93;p18"/>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94" name="Google Shape;94;p18"/>
          <p:cNvPicPr preferRelativeResize="0"/>
          <p:nvPr/>
        </p:nvPicPr>
        <p:blipFill rotWithShape="1">
          <a:blip r:embed="rId4">
            <a:alphaModFix/>
          </a:blip>
          <a:srcRect b="0" l="69373" r="0" t="45184"/>
          <a:stretch/>
        </p:blipFill>
        <p:spPr>
          <a:xfrm>
            <a:off x="6353575" y="2256515"/>
            <a:ext cx="2790427" cy="2809285"/>
          </a:xfrm>
          <a:prstGeom prst="rect">
            <a:avLst/>
          </a:prstGeom>
          <a:noFill/>
          <a:ln>
            <a:noFill/>
          </a:ln>
        </p:spPr>
      </p:pic>
      <p:pic>
        <p:nvPicPr>
          <p:cNvPr id="95" name="Google Shape;95;p18"/>
          <p:cNvPicPr preferRelativeResize="0"/>
          <p:nvPr/>
        </p:nvPicPr>
        <p:blipFill rotWithShape="1">
          <a:blip r:embed="rId5">
            <a:alphaModFix/>
          </a:blip>
          <a:srcRect b="30724" l="1674" r="992" t="48981"/>
          <a:stretch/>
        </p:blipFill>
        <p:spPr>
          <a:xfrm>
            <a:off x="0" y="5065800"/>
            <a:ext cx="9144001" cy="77700"/>
          </a:xfrm>
          <a:prstGeom prst="rect">
            <a:avLst/>
          </a:prstGeom>
          <a:noFill/>
          <a:ln>
            <a:noFill/>
          </a:ln>
        </p:spPr>
      </p:pic>
      <p:sp>
        <p:nvSpPr>
          <p:cNvPr id="96" name="Google Shape;96;p18"/>
          <p:cNvSpPr txBox="1"/>
          <p:nvPr/>
        </p:nvSpPr>
        <p:spPr>
          <a:xfrm>
            <a:off x="497300" y="334100"/>
            <a:ext cx="7412100" cy="35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Deepdive: </a:t>
            </a:r>
            <a:r>
              <a:rPr lang="en" sz="2500">
                <a:solidFill>
                  <a:schemeClr val="lt1"/>
                </a:solidFill>
                <a:latin typeface="Open Sans"/>
                <a:ea typeface="Open Sans"/>
                <a:cs typeface="Open Sans"/>
                <a:sym typeface="Open Sans"/>
              </a:rPr>
              <a:t>Moodle </a:t>
            </a:r>
            <a:endParaRPr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200" u="sng">
                <a:solidFill>
                  <a:schemeClr val="lt1"/>
                </a:solidFill>
                <a:latin typeface="Open Sans"/>
                <a:ea typeface="Open Sans"/>
                <a:cs typeface="Open Sans"/>
                <a:sym typeface="Open Sans"/>
              </a:rPr>
              <a:t>Moodle: Online Learning Platform</a:t>
            </a:r>
            <a:endParaRPr b="1" sz="1200" u="sng">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000" u="sng">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Log into your </a:t>
            </a:r>
            <a:r>
              <a:rPr lang="en" sz="1000" u="sng">
                <a:solidFill>
                  <a:srgbClr val="7DC142"/>
                </a:solidFill>
                <a:latin typeface="Open Sans"/>
                <a:ea typeface="Open Sans"/>
                <a:cs typeface="Open Sans"/>
                <a:sym typeface="Open Sans"/>
                <a:hlinkClick r:id="rId6">
                  <a:extLst>
                    <a:ext uri="{A12FA001-AC4F-418D-AE19-62706E023703}">
                      <ahyp:hlinkClr val="tx"/>
                    </a:ext>
                  </a:extLst>
                </a:hlinkClick>
              </a:rPr>
              <a:t>MyCGCC account</a:t>
            </a:r>
            <a:endParaRPr sz="1000">
              <a:solidFill>
                <a:srgbClr val="7DC142"/>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the link that says “Moodle/Gmail/General Survey”</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“Moodle”</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“Moodle” again</a:t>
            </a:r>
            <a:endParaRPr sz="1000">
              <a:solidFill>
                <a:schemeClr val="lt1"/>
              </a:solidFill>
              <a:latin typeface="Open Sans"/>
              <a:ea typeface="Open Sans"/>
              <a:cs typeface="Open Sans"/>
              <a:sym typeface="Open Sans"/>
            </a:endParaRPr>
          </a:p>
          <a:p>
            <a:pPr indent="-292100" lvl="1" marL="9144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Tip: I suggest Right Clicking and opening as a new tab.</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To get to your class you can click the current term.</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your class. </a:t>
            </a:r>
            <a:endParaRPr sz="1000" u="sng">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“Dashboard” and explore</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“Profile” and explore</a:t>
            </a:r>
            <a:endParaRPr sz="1000">
              <a:solidFill>
                <a:schemeClr val="lt1"/>
              </a:solidFill>
              <a:latin typeface="Open Sans"/>
              <a:ea typeface="Open Sans"/>
              <a:cs typeface="Open Sans"/>
              <a:sym typeface="Open Sans"/>
            </a:endParaRPr>
          </a:p>
          <a:p>
            <a:pPr indent="-292100" lvl="0" marL="457200" rtl="0" algn="l">
              <a:lnSpc>
                <a:spcPct val="15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“My courses” and explore</a:t>
            </a:r>
            <a:endParaRPr sz="10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000">
              <a:solidFill>
                <a:srgbClr val="7DC142"/>
              </a:solidFill>
              <a:latin typeface="Open Sans"/>
              <a:ea typeface="Open Sans"/>
              <a:cs typeface="Open Sans"/>
              <a:sym typeface="Open Sans"/>
            </a:endParaRPr>
          </a:p>
        </p:txBody>
      </p:sp>
      <p:sp>
        <p:nvSpPr>
          <p:cNvPr id="97" name="Google Shape;97;p18"/>
          <p:cNvSpPr/>
          <p:nvPr/>
        </p:nvSpPr>
        <p:spPr>
          <a:xfrm>
            <a:off x="5151275" y="1359675"/>
            <a:ext cx="2688300" cy="878100"/>
          </a:xfrm>
          <a:prstGeom prst="flowChartAlternateProcess">
            <a:avLst/>
          </a:prstGeom>
          <a:solidFill>
            <a:srgbClr val="8E6D9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8"/>
          <p:cNvSpPr txBox="1"/>
          <p:nvPr/>
        </p:nvSpPr>
        <p:spPr>
          <a:xfrm>
            <a:off x="5372675" y="1491675"/>
            <a:ext cx="2245500" cy="8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lt1"/>
                </a:solidFill>
                <a:latin typeface="Open Sans"/>
                <a:ea typeface="Open Sans"/>
                <a:cs typeface="Open Sans"/>
                <a:sym typeface="Open Sans"/>
              </a:rPr>
              <a:t>You can also login to Moodle directly via </a:t>
            </a:r>
            <a:r>
              <a:rPr lang="en" sz="1200" u="sng">
                <a:solidFill>
                  <a:srgbClr val="7DC142"/>
                </a:solidFill>
                <a:latin typeface="Open Sans"/>
                <a:ea typeface="Open Sans"/>
                <a:cs typeface="Open Sans"/>
                <a:sym typeface="Open Sans"/>
                <a:hlinkClick r:id="rId7">
                  <a:extLst>
                    <a:ext uri="{A12FA001-AC4F-418D-AE19-62706E023703}">
                      <ahyp:hlinkClr val="tx"/>
                    </a:ext>
                  </a:extLst>
                </a:hlinkClick>
              </a:rPr>
              <a:t>moodle.cgcc.edu</a:t>
            </a:r>
            <a:endParaRPr sz="1200">
              <a:solidFill>
                <a:srgbClr val="7DC14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02" name="Shape 102"/>
        <p:cNvGrpSpPr/>
        <p:nvPr/>
      </p:nvGrpSpPr>
      <p:grpSpPr>
        <a:xfrm>
          <a:off x="0" y="0"/>
          <a:ext cx="0" cy="0"/>
          <a:chOff x="0" y="0"/>
          <a:chExt cx="0" cy="0"/>
        </a:xfrm>
      </p:grpSpPr>
      <p:sp>
        <p:nvSpPr>
          <p:cNvPr id="103" name="Google Shape;103;p19"/>
          <p:cNvSpPr/>
          <p:nvPr/>
        </p:nvSpPr>
        <p:spPr>
          <a:xfrm>
            <a:off x="4716175" y="2950675"/>
            <a:ext cx="4250100" cy="1957500"/>
          </a:xfrm>
          <a:prstGeom prst="roundRect">
            <a:avLst>
              <a:gd fmla="val 16667" name="adj"/>
            </a:avLst>
          </a:prstGeom>
          <a:solidFill>
            <a:srgbClr val="8E6D9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https://www.cgcc.edu/sites/default/files/marketing/CGCC_Horizontal_WhiteRev.png" id="104" name="Google Shape;104;p19"/>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pic>
        <p:nvPicPr>
          <p:cNvPr id="105" name="Google Shape;105;p19"/>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06" name="Google Shape;106;p19"/>
          <p:cNvSpPr txBox="1"/>
          <p:nvPr/>
        </p:nvSpPr>
        <p:spPr>
          <a:xfrm>
            <a:off x="4856400" y="3043825"/>
            <a:ext cx="4062900" cy="180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chemeClr val="lt1"/>
                </a:solidFill>
                <a:latin typeface="Open Sans"/>
                <a:ea typeface="Open Sans"/>
                <a:cs typeface="Open Sans"/>
                <a:sym typeface="Open Sans"/>
              </a:rPr>
              <a:t>ISIR Status </a:t>
            </a:r>
            <a:r>
              <a:rPr lang="en" sz="900">
                <a:solidFill>
                  <a:schemeClr val="lt1"/>
                </a:solidFill>
                <a:latin typeface="Open Sans"/>
                <a:ea typeface="Open Sans"/>
                <a:cs typeface="Open Sans"/>
                <a:sym typeface="Open Sans"/>
              </a:rPr>
              <a:t>= Plug in the number of hours (credits) you’re taking each term, see the Pell grant offered if applicable as well as loans.</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900">
                <a:solidFill>
                  <a:schemeClr val="lt1"/>
                </a:solidFill>
                <a:latin typeface="Open Sans"/>
                <a:ea typeface="Open Sans"/>
                <a:cs typeface="Open Sans"/>
                <a:sym typeface="Open Sans"/>
              </a:rPr>
              <a:t>Complete Required Docs</a:t>
            </a:r>
            <a:r>
              <a:rPr lang="en" sz="900">
                <a:solidFill>
                  <a:schemeClr val="lt1"/>
                </a:solidFill>
                <a:latin typeface="Open Sans"/>
                <a:ea typeface="Open Sans"/>
                <a:cs typeface="Open Sans"/>
                <a:sym typeface="Open Sans"/>
              </a:rPr>
              <a:t> = Check here to see if there’s anything that requires more information.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900">
                <a:solidFill>
                  <a:schemeClr val="lt1"/>
                </a:solidFill>
                <a:latin typeface="Open Sans"/>
                <a:ea typeface="Open Sans"/>
                <a:cs typeface="Open Sans"/>
                <a:sym typeface="Open Sans"/>
              </a:rPr>
              <a:t>Package Status</a:t>
            </a:r>
            <a:r>
              <a:rPr lang="en" sz="900">
                <a:solidFill>
                  <a:schemeClr val="lt1"/>
                </a:solidFill>
                <a:latin typeface="Open Sans"/>
                <a:ea typeface="Open Sans"/>
                <a:cs typeface="Open Sans"/>
                <a:sym typeface="Open Sans"/>
              </a:rPr>
              <a:t> = After review, this is where your award offer will be</a:t>
            </a:r>
            <a:endParaRPr sz="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800">
                <a:solidFill>
                  <a:schemeClr val="lt1"/>
                </a:solidFill>
                <a:latin typeface="Open Sans"/>
                <a:ea typeface="Open Sans"/>
                <a:cs typeface="Open Sans"/>
                <a:sym typeface="Open Sans"/>
              </a:rPr>
              <a:t>Questions?  Contact Student Services at </a:t>
            </a:r>
            <a:r>
              <a:rPr lang="en" sz="800" u="sng">
                <a:solidFill>
                  <a:srgbClr val="7DC142"/>
                </a:solidFill>
                <a:latin typeface="Open Sans"/>
                <a:ea typeface="Open Sans"/>
                <a:cs typeface="Open Sans"/>
                <a:sym typeface="Open Sans"/>
                <a:hlinkClick r:id="rId5">
                  <a:extLst>
                    <a:ext uri="{A12FA001-AC4F-418D-AE19-62706E023703}">
                      <ahyp:hlinkClr val="tx"/>
                    </a:ext>
                  </a:extLst>
                </a:hlinkClick>
              </a:rPr>
              <a:t>financialaid@cgcc.edu</a:t>
            </a:r>
            <a:r>
              <a:rPr lang="en" sz="800">
                <a:solidFill>
                  <a:srgbClr val="7DC142"/>
                </a:solidFill>
                <a:latin typeface="Open Sans"/>
                <a:ea typeface="Open Sans"/>
                <a:cs typeface="Open Sans"/>
                <a:sym typeface="Open Sans"/>
              </a:rPr>
              <a:t> </a:t>
            </a:r>
            <a:r>
              <a:rPr lang="en" sz="800">
                <a:solidFill>
                  <a:schemeClr val="lt1"/>
                </a:solidFill>
                <a:latin typeface="Open Sans"/>
                <a:ea typeface="Open Sans"/>
                <a:cs typeface="Open Sans"/>
                <a:sym typeface="Open Sans"/>
              </a:rPr>
              <a:t>or (541) 506-6011, option 2.</a:t>
            </a:r>
            <a:endParaRPr sz="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endParaRPr>
          </a:p>
        </p:txBody>
      </p:sp>
      <p:sp>
        <p:nvSpPr>
          <p:cNvPr id="107" name="Google Shape;107;p19"/>
          <p:cNvSpPr txBox="1"/>
          <p:nvPr/>
        </p:nvSpPr>
        <p:spPr>
          <a:xfrm>
            <a:off x="379825" y="1558700"/>
            <a:ext cx="3753600" cy="25212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Log into your </a:t>
            </a:r>
            <a:r>
              <a:rPr lang="en" sz="1100" u="sng">
                <a:solidFill>
                  <a:srgbClr val="7DC142"/>
                </a:solidFill>
                <a:latin typeface="Open Sans"/>
                <a:ea typeface="Open Sans"/>
                <a:cs typeface="Open Sans"/>
                <a:sym typeface="Open Sans"/>
                <a:hlinkClick r:id="rId6">
                  <a:extLst>
                    <a:ext uri="{A12FA001-AC4F-418D-AE19-62706E023703}">
                      <ahyp:hlinkClr val="tx"/>
                    </a:ext>
                  </a:extLst>
                </a:hlinkClick>
              </a:rPr>
              <a:t>MyCGCC</a:t>
            </a:r>
            <a:endParaRPr sz="1100">
              <a:solidFill>
                <a:srgbClr val="7DC142"/>
              </a:solidFill>
              <a:latin typeface="Open Sans"/>
              <a:ea typeface="Open Sans"/>
              <a:cs typeface="Open Sans"/>
              <a:sym typeface="Open Sans"/>
            </a:endParaRPr>
          </a:p>
          <a:p>
            <a:pPr indent="-298450" lvl="0" marL="4572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Click on “My Financial Aid”</a:t>
            </a:r>
            <a:endParaRPr sz="1100">
              <a:solidFill>
                <a:schemeClr val="lt1"/>
              </a:solidFill>
              <a:latin typeface="Open Sans"/>
              <a:ea typeface="Open Sans"/>
              <a:cs typeface="Open Sans"/>
              <a:sym typeface="Open Sans"/>
            </a:endParaRPr>
          </a:p>
          <a:p>
            <a:pPr indent="-298450" lvl="0" marL="4572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Click on “Global Portal” Sign up/Create account</a:t>
            </a:r>
            <a:endParaRPr sz="1100">
              <a:solidFill>
                <a:schemeClr val="lt1"/>
              </a:solidFill>
              <a:latin typeface="Open Sans"/>
              <a:ea typeface="Open Sans"/>
              <a:cs typeface="Open Sans"/>
              <a:sym typeface="Open Sans"/>
            </a:endParaRPr>
          </a:p>
          <a:p>
            <a:pPr indent="-298450" lvl="1" marL="9144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Tip: Make login the same as your MyCGCC </a:t>
            </a:r>
            <a:endParaRPr sz="1100">
              <a:solidFill>
                <a:schemeClr val="lt1"/>
              </a:solidFill>
              <a:latin typeface="Open Sans"/>
              <a:ea typeface="Open Sans"/>
              <a:cs typeface="Open Sans"/>
              <a:sym typeface="Open Sans"/>
            </a:endParaRPr>
          </a:p>
          <a:p>
            <a:pPr indent="-298450" lvl="0" marL="4572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You will be asked to provide your Program of Study (major) as well as your start date during the signup process.</a:t>
            </a:r>
            <a:endParaRPr sz="1100">
              <a:solidFill>
                <a:schemeClr val="lt1"/>
              </a:solidFill>
              <a:latin typeface="Open Sans"/>
              <a:ea typeface="Open Sans"/>
              <a:cs typeface="Open Sans"/>
              <a:sym typeface="Open Sans"/>
            </a:endParaRPr>
          </a:p>
          <a:p>
            <a:pPr indent="-298450" lvl="0" marL="457200" rtl="0" algn="l">
              <a:lnSpc>
                <a:spcPct val="150000"/>
              </a:lnSpc>
              <a:spcBef>
                <a:spcPts val="0"/>
              </a:spcBef>
              <a:spcAft>
                <a:spcPts val="0"/>
              </a:spcAft>
              <a:buClr>
                <a:schemeClr val="lt1"/>
              </a:buClr>
              <a:buSzPts val="1100"/>
              <a:buFont typeface="Open Sans"/>
              <a:buChar char="●"/>
            </a:pPr>
            <a:r>
              <a:rPr lang="en" sz="1100">
                <a:solidFill>
                  <a:schemeClr val="lt1"/>
                </a:solidFill>
                <a:latin typeface="Open Sans"/>
                <a:ea typeface="Open Sans"/>
                <a:cs typeface="Open Sans"/>
                <a:sym typeface="Open Sans"/>
              </a:rPr>
              <a:t>Apply for Financial Aid = Create profile</a:t>
            </a:r>
            <a:endParaRPr sz="11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endParaRPr>
          </a:p>
        </p:txBody>
      </p:sp>
      <p:sp>
        <p:nvSpPr>
          <p:cNvPr id="108" name="Google Shape;108;p19"/>
          <p:cNvSpPr txBox="1"/>
          <p:nvPr/>
        </p:nvSpPr>
        <p:spPr>
          <a:xfrm>
            <a:off x="379825" y="348350"/>
            <a:ext cx="5011500" cy="4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Open Sans"/>
                <a:ea typeface="Open Sans"/>
                <a:cs typeface="Open Sans"/>
                <a:sym typeface="Open Sans"/>
              </a:rPr>
              <a:t>Financial Aid: </a:t>
            </a:r>
            <a:r>
              <a:rPr lang="en" sz="2500">
                <a:solidFill>
                  <a:schemeClr val="lt1"/>
                </a:solidFill>
                <a:latin typeface="Open Sans"/>
                <a:ea typeface="Open Sans"/>
                <a:cs typeface="Open Sans"/>
                <a:sym typeface="Open Sans"/>
              </a:rPr>
              <a:t>Global Portal</a:t>
            </a:r>
            <a:endParaRPr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endParaRPr>
          </a:p>
        </p:txBody>
      </p:sp>
      <p:sp>
        <p:nvSpPr>
          <p:cNvPr id="109" name="Google Shape;109;p19"/>
          <p:cNvSpPr txBox="1"/>
          <p:nvPr/>
        </p:nvSpPr>
        <p:spPr>
          <a:xfrm>
            <a:off x="379825" y="969875"/>
            <a:ext cx="5392200" cy="5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After submitting your FAFSA or ORSAA,</a:t>
            </a:r>
            <a:r>
              <a:rPr b="1" lang="en" sz="1000">
                <a:solidFill>
                  <a:schemeClr val="lt1"/>
                </a:solidFill>
                <a:latin typeface="Open Sans"/>
                <a:ea typeface="Open Sans"/>
                <a:cs typeface="Open Sans"/>
                <a:sym typeface="Open Sans"/>
              </a:rPr>
              <a:t> all students must complete the Global Financial process to receive their aid</a:t>
            </a:r>
            <a:r>
              <a:rPr lang="en" sz="1000">
                <a:solidFill>
                  <a:schemeClr val="lt1"/>
                </a:solidFill>
                <a:latin typeface="Open Sans"/>
                <a:ea typeface="Open Sans"/>
                <a:cs typeface="Open Sans"/>
                <a:sym typeface="Open Sans"/>
              </a:rPr>
              <a:t>.  Here is how: </a:t>
            </a:r>
            <a:endParaRPr sz="1800">
              <a:solidFill>
                <a:schemeClr val="dk2"/>
              </a:solidFill>
            </a:endParaRPr>
          </a:p>
        </p:txBody>
      </p:sp>
      <p:pic>
        <p:nvPicPr>
          <p:cNvPr id="110" name="Google Shape;110;p19"/>
          <p:cNvPicPr preferRelativeResize="0"/>
          <p:nvPr/>
        </p:nvPicPr>
        <p:blipFill rotWithShape="1">
          <a:blip r:embed="rId7">
            <a:alphaModFix/>
          </a:blip>
          <a:srcRect b="17827" l="5269" r="66774" t="30302"/>
          <a:stretch/>
        </p:blipFill>
        <p:spPr>
          <a:xfrm>
            <a:off x="5871300" y="473925"/>
            <a:ext cx="2162448" cy="2256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14" name="Shape 114"/>
        <p:cNvGrpSpPr/>
        <p:nvPr/>
      </p:nvGrpSpPr>
      <p:grpSpPr>
        <a:xfrm>
          <a:off x="0" y="0"/>
          <a:ext cx="0" cy="0"/>
          <a:chOff x="0" y="0"/>
          <a:chExt cx="0" cy="0"/>
        </a:xfrm>
      </p:grpSpPr>
      <p:pic>
        <p:nvPicPr>
          <p:cNvPr descr="https://www.cgcc.edu/sites/default/files/marketing/CGCC_Horizontal_WhiteRev.png" id="115" name="Google Shape;115;p20"/>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16" name="Google Shape;116;p20"/>
          <p:cNvSpPr txBox="1"/>
          <p:nvPr/>
        </p:nvSpPr>
        <p:spPr>
          <a:xfrm>
            <a:off x="379825" y="1167450"/>
            <a:ext cx="4359600" cy="280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lt1"/>
                </a:solidFill>
                <a:latin typeface="Open Sans"/>
                <a:ea typeface="Open Sans"/>
                <a:cs typeface="Open Sans"/>
                <a:sym typeface="Open Sans"/>
              </a:rPr>
              <a:t>Slingshot: Course Material Subscription Service</a:t>
            </a:r>
            <a:endParaRPr b="1">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2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lt1"/>
                </a:solidFill>
                <a:latin typeface="Open Sans"/>
                <a:ea typeface="Open Sans"/>
                <a:cs typeface="Open Sans"/>
                <a:sym typeface="Open Sans"/>
              </a:rPr>
              <a:t>1. Access Slingshot in one of the following ways:</a:t>
            </a:r>
            <a:endParaRPr sz="12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u="sng">
                <a:solidFill>
                  <a:srgbClr val="7DC142"/>
                </a:solidFill>
                <a:latin typeface="Open Sans"/>
                <a:ea typeface="Open Sans"/>
                <a:cs typeface="Open Sans"/>
                <a:sym typeface="Open Sans"/>
                <a:hlinkClick r:id="rId4">
                  <a:extLst>
                    <a:ext uri="{A12FA001-AC4F-418D-AE19-62706E023703}">
                      <ahyp:hlinkClr val="tx"/>
                    </a:ext>
                  </a:extLst>
                </a:hlinkClick>
              </a:rPr>
              <a:t>MyCGCC portal</a:t>
            </a:r>
            <a:r>
              <a:rPr lang="en" sz="1000">
                <a:solidFill>
                  <a:schemeClr val="lt1"/>
                </a:solidFill>
                <a:latin typeface="Open Sans"/>
                <a:ea typeface="Open Sans"/>
                <a:cs typeface="Open Sans"/>
                <a:sym typeface="Open Sans"/>
              </a:rPr>
              <a:t> side bar</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rgbClr val="7DC142"/>
              </a:buClr>
              <a:buSzPts val="1000"/>
              <a:buFont typeface="Open Sans"/>
              <a:buChar char="●"/>
            </a:pPr>
            <a:r>
              <a:rPr lang="en" sz="1000" u="sng">
                <a:solidFill>
                  <a:srgbClr val="7DC142"/>
                </a:solidFill>
                <a:latin typeface="Open Sans"/>
                <a:ea typeface="Open Sans"/>
                <a:cs typeface="Open Sans"/>
                <a:sym typeface="Open Sans"/>
                <a:hlinkClick r:id="rId5">
                  <a:extLst>
                    <a:ext uri="{A12FA001-AC4F-418D-AE19-62706E023703}">
                      <ahyp:hlinkClr val="tx"/>
                    </a:ext>
                  </a:extLst>
                </a:hlinkClick>
              </a:rPr>
              <a:t>https://cgcc.slingshotedu.com</a:t>
            </a:r>
            <a:endParaRPr sz="1000">
              <a:solidFill>
                <a:srgbClr val="7DC14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lt1"/>
                </a:solidFill>
                <a:latin typeface="Open Sans"/>
                <a:ea typeface="Open Sans"/>
                <a:cs typeface="Open Sans"/>
                <a:sym typeface="Open Sans"/>
              </a:rPr>
              <a:t>2. Click on the “My Account” tab</a:t>
            </a:r>
            <a:endParaRPr sz="12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Shipping Preferences; set for Campus Store pickup (no charge), can be set to your home or preferred location (shipping not included)</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Format Preferences; set for digital, buy new, buy used, rent new, rent used, are all other preference options</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Change your password if needed</a:t>
            </a:r>
            <a:endParaRPr sz="1800">
              <a:solidFill>
                <a:schemeClr val="lt1"/>
              </a:solidFill>
            </a:endParaRPr>
          </a:p>
        </p:txBody>
      </p:sp>
      <p:pic>
        <p:nvPicPr>
          <p:cNvPr id="117" name="Google Shape;117;p20"/>
          <p:cNvPicPr preferRelativeResize="0"/>
          <p:nvPr/>
        </p:nvPicPr>
        <p:blipFill rotWithShape="1">
          <a:blip r:embed="rId6">
            <a:alphaModFix/>
          </a:blip>
          <a:srcRect b="30724" l="1674" r="992" t="48981"/>
          <a:stretch/>
        </p:blipFill>
        <p:spPr>
          <a:xfrm>
            <a:off x="0" y="5065800"/>
            <a:ext cx="9144001" cy="77700"/>
          </a:xfrm>
          <a:prstGeom prst="rect">
            <a:avLst/>
          </a:prstGeom>
          <a:noFill/>
          <a:ln>
            <a:noFill/>
          </a:ln>
        </p:spPr>
      </p:pic>
      <p:sp>
        <p:nvSpPr>
          <p:cNvPr id="118" name="Google Shape;118;p20"/>
          <p:cNvSpPr txBox="1"/>
          <p:nvPr/>
        </p:nvSpPr>
        <p:spPr>
          <a:xfrm>
            <a:off x="4791650" y="1604600"/>
            <a:ext cx="3207000" cy="22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1"/>
                </a:solidFill>
                <a:latin typeface="Open Sans"/>
                <a:ea typeface="Open Sans"/>
                <a:cs typeface="Open Sans"/>
                <a:sym typeface="Open Sans"/>
              </a:rPr>
              <a:t>3. </a:t>
            </a:r>
            <a:r>
              <a:rPr lang="en" sz="1200">
                <a:solidFill>
                  <a:schemeClr val="lt1"/>
                </a:solidFill>
                <a:latin typeface="Open Sans"/>
                <a:ea typeface="Open Sans"/>
                <a:cs typeface="Open Sans"/>
                <a:sym typeface="Open Sans"/>
              </a:rPr>
              <a:t>Click on the My Course Materials tab</a:t>
            </a:r>
            <a:endParaRPr sz="12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See your required course materials</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See what format their in on the left</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the orange tab under the title that says “Access Material” to view digital materials</a:t>
            </a:r>
            <a:endParaRPr sz="10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Click on the What would you like to do? tab on the right to see options for this material</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0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 sz="1200">
                <a:solidFill>
                  <a:schemeClr val="lt1"/>
                </a:solidFill>
                <a:latin typeface="Open Sans"/>
                <a:ea typeface="Open Sans"/>
                <a:cs typeface="Open Sans"/>
                <a:sym typeface="Open Sans"/>
              </a:rPr>
              <a:t>4. Click on the Transaction History Tab</a:t>
            </a:r>
            <a:endParaRPr sz="1200">
              <a:solidFill>
                <a:schemeClr val="lt1"/>
              </a:solidFill>
              <a:latin typeface="Open Sans"/>
              <a:ea typeface="Open Sans"/>
              <a:cs typeface="Open Sans"/>
              <a:sym typeface="Open Sans"/>
            </a:endParaRPr>
          </a:p>
          <a:p>
            <a:pPr indent="-292100" lvl="0" marL="457200" rtl="0" algn="l">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View Transactions and charges</a:t>
            </a:r>
            <a:endParaRPr sz="1800">
              <a:solidFill>
                <a:schemeClr val="lt1"/>
              </a:solidFill>
            </a:endParaRPr>
          </a:p>
        </p:txBody>
      </p:sp>
      <p:sp>
        <p:nvSpPr>
          <p:cNvPr id="119" name="Google Shape;119;p20"/>
          <p:cNvSpPr txBox="1"/>
          <p:nvPr/>
        </p:nvSpPr>
        <p:spPr>
          <a:xfrm>
            <a:off x="379825" y="354100"/>
            <a:ext cx="8135700" cy="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chemeClr val="lt1"/>
                </a:solidFill>
                <a:latin typeface="Open Sans"/>
                <a:ea typeface="Open Sans"/>
                <a:cs typeface="Open Sans"/>
                <a:sym typeface="Open Sans"/>
              </a:rPr>
              <a:t>Deepdive: Slingshot</a:t>
            </a:r>
            <a:r>
              <a:rPr lang="en" sz="2500">
                <a:solidFill>
                  <a:schemeClr val="lt1"/>
                </a:solidFill>
                <a:latin typeface="Open Sans"/>
                <a:ea typeface="Open Sans"/>
                <a:cs typeface="Open Sans"/>
                <a:sym typeface="Open Sans"/>
              </a:rPr>
              <a:t>,</a:t>
            </a:r>
            <a:r>
              <a:rPr b="1" lang="en" sz="2500">
                <a:solidFill>
                  <a:schemeClr val="lt1"/>
                </a:solidFill>
                <a:latin typeface="Open Sans"/>
                <a:ea typeface="Open Sans"/>
                <a:cs typeface="Open Sans"/>
                <a:sym typeface="Open Sans"/>
              </a:rPr>
              <a:t> </a:t>
            </a:r>
            <a:r>
              <a:rPr lang="en" sz="2300">
                <a:solidFill>
                  <a:schemeClr val="lt1"/>
                </a:solidFill>
                <a:latin typeface="Open Sans"/>
                <a:ea typeface="Open Sans"/>
                <a:cs typeface="Open Sans"/>
                <a:sym typeface="Open Sans"/>
              </a:rPr>
              <a:t>Purchasing Books &amp; Materials</a:t>
            </a:r>
            <a:endParaRPr sz="2300">
              <a:solidFill>
                <a:schemeClr val="dk2"/>
              </a:solidFill>
              <a:latin typeface="Open Sans"/>
              <a:ea typeface="Open Sans"/>
              <a:cs typeface="Open Sans"/>
              <a:sym typeface="Open Sans"/>
            </a:endParaRPr>
          </a:p>
        </p:txBody>
      </p:sp>
      <p:sp>
        <p:nvSpPr>
          <p:cNvPr id="120" name="Google Shape;120;p20"/>
          <p:cNvSpPr txBox="1"/>
          <p:nvPr/>
        </p:nvSpPr>
        <p:spPr>
          <a:xfrm>
            <a:off x="4853800" y="4115900"/>
            <a:ext cx="2664900" cy="52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u="sng">
                <a:solidFill>
                  <a:srgbClr val="7DC142"/>
                </a:solidFill>
                <a:latin typeface="Open Sans"/>
                <a:ea typeface="Open Sans"/>
                <a:cs typeface="Open Sans"/>
                <a:sym typeface="Open Sans"/>
                <a:hlinkClick r:id="rId7">
                  <a:extLst>
                    <a:ext uri="{A12FA001-AC4F-418D-AE19-62706E023703}">
                      <ahyp:hlinkClr val="tx"/>
                    </a:ext>
                  </a:extLst>
                </a:hlinkClick>
              </a:rPr>
              <a:t>The Campus Store</a:t>
            </a:r>
            <a:r>
              <a:rPr lang="en" sz="1000">
                <a:solidFill>
                  <a:schemeClr val="lt1"/>
                </a:solidFill>
                <a:latin typeface="Open Sans"/>
                <a:ea typeface="Open Sans"/>
                <a:cs typeface="Open Sans"/>
                <a:sym typeface="Open Sans"/>
              </a:rPr>
              <a:t> can be reached at </a:t>
            </a:r>
            <a:r>
              <a:rPr lang="en" sz="1000" u="sng">
                <a:solidFill>
                  <a:srgbClr val="7DC142"/>
                </a:solidFill>
                <a:latin typeface="Open Sans"/>
                <a:ea typeface="Open Sans"/>
                <a:cs typeface="Open Sans"/>
                <a:sym typeface="Open Sans"/>
                <a:hlinkClick r:id="rId8">
                  <a:extLst>
                    <a:ext uri="{A12FA001-AC4F-418D-AE19-62706E023703}">
                      <ahyp:hlinkClr val="tx"/>
                    </a:ext>
                  </a:extLst>
                </a:hlinkClick>
              </a:rPr>
              <a:t>bookstore@cgcc.edu</a:t>
            </a:r>
            <a:r>
              <a:rPr lang="en" sz="1000">
                <a:solidFill>
                  <a:schemeClr val="lt1"/>
                </a:solidFill>
                <a:latin typeface="Open Sans"/>
                <a:ea typeface="Open Sans"/>
                <a:cs typeface="Open Sans"/>
                <a:sym typeface="Open Sans"/>
              </a:rPr>
              <a:t> or (541) 506-6061</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24" name="Shape 124"/>
        <p:cNvGrpSpPr/>
        <p:nvPr/>
      </p:nvGrpSpPr>
      <p:grpSpPr>
        <a:xfrm>
          <a:off x="0" y="0"/>
          <a:ext cx="0" cy="0"/>
          <a:chOff x="0" y="0"/>
          <a:chExt cx="0" cy="0"/>
        </a:xfrm>
      </p:grpSpPr>
      <p:pic>
        <p:nvPicPr>
          <p:cNvPr descr="https://www.cgcc.edu/sites/default/files/marketing/CGCC_Horizontal_WhiteRev.png" id="125" name="Google Shape;125;p21"/>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26" name="Google Shape;126;p21"/>
          <p:cNvSpPr txBox="1"/>
          <p:nvPr/>
        </p:nvSpPr>
        <p:spPr>
          <a:xfrm>
            <a:off x="379825" y="761450"/>
            <a:ext cx="4164600" cy="26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 sz="3600">
                <a:solidFill>
                  <a:schemeClr val="lt1"/>
                </a:solidFill>
                <a:latin typeface="Open Sans"/>
                <a:ea typeface="Open Sans"/>
                <a:cs typeface="Open Sans"/>
                <a:sym typeface="Open Sans"/>
              </a:rPr>
              <a:t>Student Services</a:t>
            </a:r>
            <a:endParaRPr b="1" sz="3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3600">
              <a:solidFill>
                <a:schemeClr val="lt1"/>
              </a:solidFill>
              <a:latin typeface="Open Sans"/>
              <a:ea typeface="Open Sans"/>
              <a:cs typeface="Open Sans"/>
              <a:sym typeface="Open Sans"/>
            </a:endParaRPr>
          </a:p>
          <a:p>
            <a:pPr indent="0" lvl="0" marL="0" rtl="0" algn="l">
              <a:spcBef>
                <a:spcPts val="0"/>
              </a:spcBef>
              <a:spcAft>
                <a:spcPts val="0"/>
              </a:spcAft>
              <a:buNone/>
            </a:pPr>
            <a:r>
              <a:rPr lang="en" sz="2300">
                <a:solidFill>
                  <a:schemeClr val="lt1"/>
                </a:solidFill>
                <a:latin typeface="Open Sans"/>
                <a:ea typeface="Open Sans"/>
                <a:cs typeface="Open Sans"/>
                <a:sym typeface="Open Sans"/>
              </a:rPr>
              <a:t>We are here for you!</a:t>
            </a:r>
            <a:endParaRPr sz="2300">
              <a:solidFill>
                <a:schemeClr val="lt1"/>
              </a:solidFill>
              <a:latin typeface="Open Sans"/>
              <a:ea typeface="Open Sans"/>
              <a:cs typeface="Open Sans"/>
              <a:sym typeface="Open Sans"/>
            </a:endParaRPr>
          </a:p>
        </p:txBody>
      </p:sp>
      <p:pic>
        <p:nvPicPr>
          <p:cNvPr id="127" name="Google Shape;127;p21"/>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pic>
        <p:nvPicPr>
          <p:cNvPr id="128" name="Google Shape;128;p21"/>
          <p:cNvPicPr preferRelativeResize="0"/>
          <p:nvPr/>
        </p:nvPicPr>
        <p:blipFill rotWithShape="1">
          <a:blip r:embed="rId5">
            <a:alphaModFix amt="60000"/>
          </a:blip>
          <a:srcRect b="0" l="8108" r="29756" t="0"/>
          <a:stretch/>
        </p:blipFill>
        <p:spPr>
          <a:xfrm>
            <a:off x="5110075" y="0"/>
            <a:ext cx="4033925" cy="506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A65"/>
        </a:solidFill>
      </p:bgPr>
    </p:bg>
    <p:spTree>
      <p:nvGrpSpPr>
        <p:cNvPr id="132" name="Shape 132"/>
        <p:cNvGrpSpPr/>
        <p:nvPr/>
      </p:nvGrpSpPr>
      <p:grpSpPr>
        <a:xfrm>
          <a:off x="0" y="0"/>
          <a:ext cx="0" cy="0"/>
          <a:chOff x="0" y="0"/>
          <a:chExt cx="0" cy="0"/>
        </a:xfrm>
      </p:grpSpPr>
      <p:pic>
        <p:nvPicPr>
          <p:cNvPr descr="https://www.cgcc.edu/sites/default/files/marketing/CGCC_Horizontal_WhiteRev.png" id="133" name="Google Shape;133;p22"/>
          <p:cNvPicPr preferRelativeResize="0"/>
          <p:nvPr/>
        </p:nvPicPr>
        <p:blipFill rotWithShape="1">
          <a:blip r:embed="rId3">
            <a:alphaModFix/>
          </a:blip>
          <a:srcRect b="0" l="0" r="0" t="0"/>
          <a:stretch/>
        </p:blipFill>
        <p:spPr>
          <a:xfrm>
            <a:off x="379828" y="4226602"/>
            <a:ext cx="2790423" cy="692501"/>
          </a:xfrm>
          <a:prstGeom prst="rect">
            <a:avLst/>
          </a:prstGeom>
          <a:noFill/>
          <a:ln>
            <a:noFill/>
          </a:ln>
        </p:spPr>
      </p:pic>
      <p:sp>
        <p:nvSpPr>
          <p:cNvPr id="134" name="Google Shape;134;p22"/>
          <p:cNvSpPr txBox="1"/>
          <p:nvPr/>
        </p:nvSpPr>
        <p:spPr>
          <a:xfrm>
            <a:off x="379825" y="490950"/>
            <a:ext cx="4717200" cy="20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Open Sans"/>
                <a:ea typeface="Open Sans"/>
                <a:cs typeface="Open Sans"/>
                <a:sym typeface="Open Sans"/>
              </a:rPr>
              <a:t>Attendance Policy</a:t>
            </a:r>
            <a:endParaRPr b="1" sz="25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Online/Hybrid/Zoom courses: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Students are required to log into Moodle by </a:t>
            </a:r>
            <a:r>
              <a:rPr b="1" lang="en" sz="1200">
                <a:solidFill>
                  <a:schemeClr val="lt1"/>
                </a:solidFill>
                <a:latin typeface="Open Sans"/>
                <a:ea typeface="Open Sans"/>
                <a:cs typeface="Open Sans"/>
                <a:sym typeface="Open Sans"/>
              </a:rPr>
              <a:t>Wednesday of week 1, </a:t>
            </a:r>
            <a:r>
              <a:rPr lang="en" sz="1200">
                <a:solidFill>
                  <a:schemeClr val="lt1"/>
                </a:solidFill>
                <a:latin typeface="Open Sans"/>
                <a:ea typeface="Open Sans"/>
                <a:cs typeface="Open Sans"/>
                <a:sym typeface="Open Sans"/>
              </a:rPr>
              <a:t>or risk being dropped from the class.</a:t>
            </a:r>
            <a:endParaRPr sz="12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rPr b="1" lang="en">
                <a:solidFill>
                  <a:schemeClr val="lt1"/>
                </a:solidFill>
                <a:latin typeface="Open Sans"/>
                <a:ea typeface="Open Sans"/>
                <a:cs typeface="Open Sans"/>
                <a:sym typeface="Open Sans"/>
              </a:rPr>
              <a:t>Face to Face: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 sz="1200">
                <a:solidFill>
                  <a:schemeClr val="lt1"/>
                </a:solidFill>
                <a:latin typeface="Open Sans"/>
                <a:ea typeface="Open Sans"/>
                <a:cs typeface="Open Sans"/>
                <a:sym typeface="Open Sans"/>
              </a:rPr>
              <a:t>Students must attend class by </a:t>
            </a:r>
            <a:r>
              <a:rPr b="1" lang="en" sz="1200">
                <a:solidFill>
                  <a:schemeClr val="lt1"/>
                </a:solidFill>
                <a:latin typeface="Open Sans"/>
                <a:ea typeface="Open Sans"/>
                <a:cs typeface="Open Sans"/>
                <a:sym typeface="Open Sans"/>
              </a:rPr>
              <a:t>Thursday of week 1</a:t>
            </a:r>
            <a:r>
              <a:rPr lang="en" sz="1200">
                <a:solidFill>
                  <a:schemeClr val="lt1"/>
                </a:solidFill>
                <a:latin typeface="Open Sans"/>
                <a:ea typeface="Open Sans"/>
                <a:cs typeface="Open Sans"/>
                <a:sym typeface="Open Sans"/>
              </a:rPr>
              <a:t> or risk being dropped from the class. If you cannot attend class but intend to, please email the instructor as soon as possible.</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600">
              <a:solidFill>
                <a:schemeClr val="lt1"/>
              </a:solidFill>
              <a:latin typeface="Open Sans"/>
              <a:ea typeface="Open Sans"/>
              <a:cs typeface="Open Sans"/>
              <a:sym typeface="Open Sans"/>
            </a:endParaRPr>
          </a:p>
        </p:txBody>
      </p:sp>
      <p:pic>
        <p:nvPicPr>
          <p:cNvPr id="135" name="Google Shape;135;p22"/>
          <p:cNvPicPr preferRelativeResize="0"/>
          <p:nvPr/>
        </p:nvPicPr>
        <p:blipFill rotWithShape="1">
          <a:blip r:embed="rId4">
            <a:alphaModFix/>
          </a:blip>
          <a:srcRect b="30724" l="1674" r="992" t="48981"/>
          <a:stretch/>
        </p:blipFill>
        <p:spPr>
          <a:xfrm>
            <a:off x="0" y="5065800"/>
            <a:ext cx="9144001" cy="77700"/>
          </a:xfrm>
          <a:prstGeom prst="rect">
            <a:avLst/>
          </a:prstGeom>
          <a:noFill/>
          <a:ln>
            <a:noFill/>
          </a:ln>
        </p:spPr>
      </p:pic>
      <p:sp>
        <p:nvSpPr>
          <p:cNvPr id="136" name="Google Shape;136;p22"/>
          <p:cNvSpPr txBox="1"/>
          <p:nvPr/>
        </p:nvSpPr>
        <p:spPr>
          <a:xfrm>
            <a:off x="379825" y="2973300"/>
            <a:ext cx="51345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lt1"/>
                </a:solidFill>
                <a:latin typeface="Open Sans"/>
                <a:ea typeface="Open Sans"/>
                <a:cs typeface="Open Sans"/>
                <a:sym typeface="Open Sans"/>
              </a:rPr>
              <a:t>Not attending class does NOT mean you will be automatically dropped or that charges for the class will be removed from your account. If you do NOT wish to attend a class you are enrolled in, </a:t>
            </a:r>
            <a:r>
              <a:rPr b="1" lang="en" sz="900">
                <a:solidFill>
                  <a:schemeClr val="lt1"/>
                </a:solidFill>
                <a:latin typeface="Open Sans"/>
                <a:ea typeface="Open Sans"/>
                <a:cs typeface="Open Sans"/>
                <a:sym typeface="Open Sans"/>
              </a:rPr>
              <a:t>you must officially drop by Friday of week 1</a:t>
            </a:r>
            <a:r>
              <a:rPr lang="en" sz="900">
                <a:solidFill>
                  <a:schemeClr val="lt1"/>
                </a:solidFill>
                <a:latin typeface="Open Sans"/>
                <a:ea typeface="Open Sans"/>
                <a:cs typeface="Open Sans"/>
                <a:sym typeface="Open Sans"/>
              </a:rPr>
              <a:t> or you will be charged for the class and may receive a failing grade. Please note that any drops may affect your financial aid, so plan accordingly.</a:t>
            </a:r>
            <a:endParaRPr sz="1600">
              <a:solidFill>
                <a:schemeClr val="dk2"/>
              </a:solidFill>
            </a:endParaRPr>
          </a:p>
        </p:txBody>
      </p:sp>
      <p:pic>
        <p:nvPicPr>
          <p:cNvPr id="137" name="Google Shape;137;p22"/>
          <p:cNvPicPr preferRelativeResize="0"/>
          <p:nvPr/>
        </p:nvPicPr>
        <p:blipFill rotWithShape="1">
          <a:blip r:embed="rId5">
            <a:alphaModFix/>
          </a:blip>
          <a:srcRect b="8687" l="10666" r="53622" t="29304"/>
          <a:stretch/>
        </p:blipFill>
        <p:spPr>
          <a:xfrm>
            <a:off x="5578600" y="769200"/>
            <a:ext cx="3151277" cy="307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